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6858000" cx="12192000"/>
  <p:notesSz cx="6858000" cy="9144000"/>
  <p:embeddedFontLs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3" roundtripDataSignature="AMtx7miO91RUCs7+XiloqLNGEtgL0hM0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C61EF5D-060D-4BDF-BE98-A9F2F4E3D23B}">
  <a:tblStyle styleId="{FC61EF5D-060D-4BDF-BE98-A9F2F4E3D23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customschemas.google.com/relationships/presentationmetadata" Target="meta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0f18214ee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g20f18214eee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f9cda8b01e_0_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g1f9cda8b01e_0_8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26874da35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g226874da35d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26874da35d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g226874da35d_1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27f5b7e06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227f5b7e06f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27f5b7e06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g227f5b7e06f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f9f2f1cba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1f9f2f1cbaa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27f5b7e06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227f5b7e06f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dfecd392f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g1dfecd392fc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dfecd392f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g1dfecd392fc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f9cda8b01e_0_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g1f9cda8b01e_0_8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dfecd392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g1dfecd392fc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dfecd392f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g1dfecd392fc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26874da35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g226874da35d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27f5b7e06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227f5b7e06f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f9cda8b01e_0_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g1f9cda8b01e_0_8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28605e128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g228605e128e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2834ceedb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g22834ceedb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0f18214e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g20f18214ee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26874da35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g226874da35d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26874da35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g226874da35d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f9cda8b01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1f9cda8b01e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g1f9cda8b01e_0_732"/>
          <p:cNvSpPr txBox="1"/>
          <p:nvPr>
            <p:ph type="ctrTitle"/>
          </p:nvPr>
        </p:nvSpPr>
        <p:spPr>
          <a:xfrm>
            <a:off x="415611" y="992767"/>
            <a:ext cx="11360700" cy="27369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6900"/>
              <a:buNone/>
              <a:defRPr sz="6900"/>
            </a:lvl1pPr>
            <a:lvl2pPr lvl="1" rtl="0" algn="ctr">
              <a:spcBef>
                <a:spcPts val="0"/>
              </a:spcBef>
              <a:spcAft>
                <a:spcPts val="0"/>
              </a:spcAft>
              <a:buSzPts val="6900"/>
              <a:buNone/>
              <a:defRPr sz="6900"/>
            </a:lvl2pPr>
            <a:lvl3pPr lvl="2" rtl="0" algn="ctr">
              <a:spcBef>
                <a:spcPts val="0"/>
              </a:spcBef>
              <a:spcAft>
                <a:spcPts val="0"/>
              </a:spcAft>
              <a:buSzPts val="6900"/>
              <a:buNone/>
              <a:defRPr sz="6900"/>
            </a:lvl3pPr>
            <a:lvl4pPr lvl="3" rtl="0" algn="ctr">
              <a:spcBef>
                <a:spcPts val="0"/>
              </a:spcBef>
              <a:spcAft>
                <a:spcPts val="0"/>
              </a:spcAft>
              <a:buSzPts val="6900"/>
              <a:buNone/>
              <a:defRPr sz="6900"/>
            </a:lvl4pPr>
            <a:lvl5pPr lvl="4" rtl="0" algn="ctr">
              <a:spcBef>
                <a:spcPts val="0"/>
              </a:spcBef>
              <a:spcAft>
                <a:spcPts val="0"/>
              </a:spcAft>
              <a:buSzPts val="6900"/>
              <a:buNone/>
              <a:defRPr sz="6900"/>
            </a:lvl5pPr>
            <a:lvl6pPr lvl="5" rtl="0" algn="ctr">
              <a:spcBef>
                <a:spcPts val="0"/>
              </a:spcBef>
              <a:spcAft>
                <a:spcPts val="0"/>
              </a:spcAft>
              <a:buSzPts val="6900"/>
              <a:buNone/>
              <a:defRPr sz="6900"/>
            </a:lvl6pPr>
            <a:lvl7pPr lvl="6" rtl="0" algn="ctr">
              <a:spcBef>
                <a:spcPts val="0"/>
              </a:spcBef>
              <a:spcAft>
                <a:spcPts val="0"/>
              </a:spcAft>
              <a:buSzPts val="6900"/>
              <a:buNone/>
              <a:defRPr sz="6900"/>
            </a:lvl7pPr>
            <a:lvl8pPr lvl="7" rtl="0" algn="ctr">
              <a:spcBef>
                <a:spcPts val="0"/>
              </a:spcBef>
              <a:spcAft>
                <a:spcPts val="0"/>
              </a:spcAft>
              <a:buSzPts val="6900"/>
              <a:buNone/>
              <a:defRPr sz="6900"/>
            </a:lvl8pPr>
            <a:lvl9pPr lvl="8" rtl="0" algn="ctr">
              <a:spcBef>
                <a:spcPts val="0"/>
              </a:spcBef>
              <a:spcAft>
                <a:spcPts val="0"/>
              </a:spcAft>
              <a:buSzPts val="6900"/>
              <a:buNone/>
              <a:defRPr sz="6900"/>
            </a:lvl9pPr>
          </a:lstStyle>
          <a:p/>
        </p:txBody>
      </p:sp>
      <p:sp>
        <p:nvSpPr>
          <p:cNvPr id="11" name="Google Shape;11;g1f9cda8b01e_0_732"/>
          <p:cNvSpPr txBox="1"/>
          <p:nvPr>
            <p:ph idx="1" type="subTitle"/>
          </p:nvPr>
        </p:nvSpPr>
        <p:spPr>
          <a:xfrm>
            <a:off x="415600" y="3778833"/>
            <a:ext cx="11360700" cy="10569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sz="3700"/>
            </a:lvl2pPr>
            <a:lvl3pPr lvl="2" rtl="0" algn="ctr">
              <a:lnSpc>
                <a:spcPct val="100000"/>
              </a:lnSpc>
              <a:spcBef>
                <a:spcPts val="0"/>
              </a:spcBef>
              <a:spcAft>
                <a:spcPts val="0"/>
              </a:spcAft>
              <a:buSzPts val="3700"/>
              <a:buNone/>
              <a:defRPr sz="3700"/>
            </a:lvl3pPr>
            <a:lvl4pPr lvl="3" rtl="0" algn="ctr">
              <a:lnSpc>
                <a:spcPct val="100000"/>
              </a:lnSpc>
              <a:spcBef>
                <a:spcPts val="0"/>
              </a:spcBef>
              <a:spcAft>
                <a:spcPts val="0"/>
              </a:spcAft>
              <a:buSzPts val="3700"/>
              <a:buNone/>
              <a:defRPr sz="3700"/>
            </a:lvl4pPr>
            <a:lvl5pPr lvl="4" rtl="0" algn="ctr">
              <a:lnSpc>
                <a:spcPct val="100000"/>
              </a:lnSpc>
              <a:spcBef>
                <a:spcPts val="0"/>
              </a:spcBef>
              <a:spcAft>
                <a:spcPts val="0"/>
              </a:spcAft>
              <a:buSzPts val="3700"/>
              <a:buNone/>
              <a:defRPr sz="3700"/>
            </a:lvl5pPr>
            <a:lvl6pPr lvl="5" rtl="0" algn="ctr">
              <a:lnSpc>
                <a:spcPct val="100000"/>
              </a:lnSpc>
              <a:spcBef>
                <a:spcPts val="0"/>
              </a:spcBef>
              <a:spcAft>
                <a:spcPts val="0"/>
              </a:spcAft>
              <a:buSzPts val="3700"/>
              <a:buNone/>
              <a:defRPr sz="3700"/>
            </a:lvl6pPr>
            <a:lvl7pPr lvl="6" rtl="0" algn="ctr">
              <a:lnSpc>
                <a:spcPct val="100000"/>
              </a:lnSpc>
              <a:spcBef>
                <a:spcPts val="0"/>
              </a:spcBef>
              <a:spcAft>
                <a:spcPts val="0"/>
              </a:spcAft>
              <a:buSzPts val="3700"/>
              <a:buNone/>
              <a:defRPr sz="3700"/>
            </a:lvl7pPr>
            <a:lvl8pPr lvl="7" rtl="0" algn="ctr">
              <a:lnSpc>
                <a:spcPct val="100000"/>
              </a:lnSpc>
              <a:spcBef>
                <a:spcPts val="0"/>
              </a:spcBef>
              <a:spcAft>
                <a:spcPts val="0"/>
              </a:spcAft>
              <a:buSzPts val="3700"/>
              <a:buNone/>
              <a:defRPr sz="3700"/>
            </a:lvl8pPr>
            <a:lvl9pPr lvl="8" rtl="0" algn="ctr">
              <a:lnSpc>
                <a:spcPct val="100000"/>
              </a:lnSpc>
              <a:spcBef>
                <a:spcPts val="0"/>
              </a:spcBef>
              <a:spcAft>
                <a:spcPts val="0"/>
              </a:spcAft>
              <a:buSzPts val="3700"/>
              <a:buNone/>
              <a:defRPr sz="3700"/>
            </a:lvl9pPr>
          </a:lstStyle>
          <a:p/>
        </p:txBody>
      </p:sp>
      <p:sp>
        <p:nvSpPr>
          <p:cNvPr id="12" name="Google Shape;12;g1f9cda8b01e_0_73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g1f9cda8b01e_0_767"/>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16000"/>
              <a:buNone/>
              <a:defRPr sz="16000"/>
            </a:lvl1pPr>
            <a:lvl2pPr lvl="1" rtl="0" algn="ctr">
              <a:spcBef>
                <a:spcPts val="0"/>
              </a:spcBef>
              <a:spcAft>
                <a:spcPts val="0"/>
              </a:spcAft>
              <a:buSzPts val="16000"/>
              <a:buNone/>
              <a:defRPr sz="16000"/>
            </a:lvl2pPr>
            <a:lvl3pPr lvl="2" rtl="0" algn="ctr">
              <a:spcBef>
                <a:spcPts val="0"/>
              </a:spcBef>
              <a:spcAft>
                <a:spcPts val="0"/>
              </a:spcAft>
              <a:buSzPts val="16000"/>
              <a:buNone/>
              <a:defRPr sz="16000"/>
            </a:lvl3pPr>
            <a:lvl4pPr lvl="3" rtl="0" algn="ctr">
              <a:spcBef>
                <a:spcPts val="0"/>
              </a:spcBef>
              <a:spcAft>
                <a:spcPts val="0"/>
              </a:spcAft>
              <a:buSzPts val="16000"/>
              <a:buNone/>
              <a:defRPr sz="16000"/>
            </a:lvl4pPr>
            <a:lvl5pPr lvl="4" rtl="0" algn="ctr">
              <a:spcBef>
                <a:spcPts val="0"/>
              </a:spcBef>
              <a:spcAft>
                <a:spcPts val="0"/>
              </a:spcAft>
              <a:buSzPts val="16000"/>
              <a:buNone/>
              <a:defRPr sz="16000"/>
            </a:lvl5pPr>
            <a:lvl6pPr lvl="5" rtl="0" algn="ctr">
              <a:spcBef>
                <a:spcPts val="0"/>
              </a:spcBef>
              <a:spcAft>
                <a:spcPts val="0"/>
              </a:spcAft>
              <a:buSzPts val="16000"/>
              <a:buNone/>
              <a:defRPr sz="16000"/>
            </a:lvl6pPr>
            <a:lvl7pPr lvl="6" rtl="0" algn="ctr">
              <a:spcBef>
                <a:spcPts val="0"/>
              </a:spcBef>
              <a:spcAft>
                <a:spcPts val="0"/>
              </a:spcAft>
              <a:buSzPts val="16000"/>
              <a:buNone/>
              <a:defRPr sz="16000"/>
            </a:lvl7pPr>
            <a:lvl8pPr lvl="7" rtl="0" algn="ctr">
              <a:spcBef>
                <a:spcPts val="0"/>
              </a:spcBef>
              <a:spcAft>
                <a:spcPts val="0"/>
              </a:spcAft>
              <a:buSzPts val="16000"/>
              <a:buNone/>
              <a:defRPr sz="16000"/>
            </a:lvl8pPr>
            <a:lvl9pPr lvl="8" rtl="0" algn="ctr">
              <a:spcBef>
                <a:spcPts val="0"/>
              </a:spcBef>
              <a:spcAft>
                <a:spcPts val="0"/>
              </a:spcAft>
              <a:buSzPts val="16000"/>
              <a:buNone/>
              <a:defRPr sz="16000"/>
            </a:lvl9pPr>
          </a:lstStyle>
          <a:p>
            <a:r>
              <a:t>xx%</a:t>
            </a:r>
          </a:p>
        </p:txBody>
      </p:sp>
      <p:sp>
        <p:nvSpPr>
          <p:cNvPr id="46" name="Google Shape;46;g1f9cda8b01e_0_767"/>
          <p:cNvSpPr txBox="1"/>
          <p:nvPr>
            <p:ph idx="1" type="body"/>
          </p:nvPr>
        </p:nvSpPr>
        <p:spPr>
          <a:xfrm>
            <a:off x="415600" y="4202967"/>
            <a:ext cx="11360700" cy="1734300"/>
          </a:xfrm>
          <a:prstGeom prst="rect">
            <a:avLst/>
          </a:prstGeom>
        </p:spPr>
        <p:txBody>
          <a:bodyPr anchorCtr="0" anchor="t" bIns="121900" lIns="121900" spcFirstLastPara="1" rIns="121900" wrap="square" tIns="121900">
            <a:normAutofit/>
          </a:bodyPr>
          <a:lstStyle>
            <a:lvl1pPr indent="-381000" lvl="0" marL="457200" rtl="0" algn="ctr">
              <a:spcBef>
                <a:spcPts val="0"/>
              </a:spcBef>
              <a:spcAft>
                <a:spcPts val="0"/>
              </a:spcAft>
              <a:buSzPts val="2400"/>
              <a:buChar char="●"/>
              <a:defRPr/>
            </a:lvl1pPr>
            <a:lvl2pPr indent="-349250" lvl="1" marL="914400" rtl="0" algn="ctr">
              <a:spcBef>
                <a:spcPts val="0"/>
              </a:spcBef>
              <a:spcAft>
                <a:spcPts val="0"/>
              </a:spcAft>
              <a:buSzPts val="1900"/>
              <a:buChar char="○"/>
              <a:defRPr/>
            </a:lvl2pPr>
            <a:lvl3pPr indent="-349250" lvl="2" marL="1371600" rtl="0" algn="ctr">
              <a:spcBef>
                <a:spcPts val="0"/>
              </a:spcBef>
              <a:spcAft>
                <a:spcPts val="0"/>
              </a:spcAft>
              <a:buSzPts val="1900"/>
              <a:buChar char="■"/>
              <a:defRPr/>
            </a:lvl3pPr>
            <a:lvl4pPr indent="-349250" lvl="3" marL="1828800" rtl="0" algn="ctr">
              <a:spcBef>
                <a:spcPts val="0"/>
              </a:spcBef>
              <a:spcAft>
                <a:spcPts val="0"/>
              </a:spcAft>
              <a:buSzPts val="1900"/>
              <a:buChar char="●"/>
              <a:defRPr/>
            </a:lvl4pPr>
            <a:lvl5pPr indent="-349250" lvl="4" marL="2286000" rtl="0" algn="ctr">
              <a:spcBef>
                <a:spcPts val="0"/>
              </a:spcBef>
              <a:spcAft>
                <a:spcPts val="0"/>
              </a:spcAft>
              <a:buSzPts val="1900"/>
              <a:buChar char="○"/>
              <a:defRPr/>
            </a:lvl5pPr>
            <a:lvl6pPr indent="-349250" lvl="5" marL="2743200" rtl="0" algn="ctr">
              <a:spcBef>
                <a:spcPts val="0"/>
              </a:spcBef>
              <a:spcAft>
                <a:spcPts val="0"/>
              </a:spcAft>
              <a:buSzPts val="1900"/>
              <a:buChar char="■"/>
              <a:defRPr/>
            </a:lvl6pPr>
            <a:lvl7pPr indent="-349250" lvl="6" marL="3200400" rtl="0" algn="ctr">
              <a:spcBef>
                <a:spcPts val="0"/>
              </a:spcBef>
              <a:spcAft>
                <a:spcPts val="0"/>
              </a:spcAft>
              <a:buSzPts val="1900"/>
              <a:buChar char="●"/>
              <a:defRPr/>
            </a:lvl7pPr>
            <a:lvl8pPr indent="-349250" lvl="7" marL="3657600" rtl="0" algn="ctr">
              <a:spcBef>
                <a:spcPts val="0"/>
              </a:spcBef>
              <a:spcAft>
                <a:spcPts val="0"/>
              </a:spcAft>
              <a:buSzPts val="1900"/>
              <a:buChar char="○"/>
              <a:defRPr/>
            </a:lvl8pPr>
            <a:lvl9pPr indent="-349250" lvl="8" marL="4114800" rtl="0" algn="ctr">
              <a:spcBef>
                <a:spcPts val="0"/>
              </a:spcBef>
              <a:spcAft>
                <a:spcPts val="0"/>
              </a:spcAft>
              <a:buSzPts val="1900"/>
              <a:buChar char="■"/>
              <a:defRPr/>
            </a:lvl9pPr>
          </a:lstStyle>
          <a:p/>
        </p:txBody>
      </p:sp>
      <p:sp>
        <p:nvSpPr>
          <p:cNvPr id="47" name="Google Shape;47;g1f9cda8b01e_0_76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g1f9cda8b01e_0_77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g1f9cda8b01e_0_77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2" name="Google Shape;52;g1f9cda8b01e_0_77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1600"/>
              </a:spcBef>
              <a:spcAft>
                <a:spcPts val="0"/>
              </a:spcAft>
              <a:buClr>
                <a:schemeClr val="dk1"/>
              </a:buClr>
              <a:buSzPts val="1800"/>
              <a:buChar char="○"/>
              <a:defRPr/>
            </a:lvl2pPr>
            <a:lvl3pPr indent="-342900" lvl="2" marL="1371600" rtl="0" algn="l">
              <a:lnSpc>
                <a:spcPct val="90000"/>
              </a:lnSpc>
              <a:spcBef>
                <a:spcPts val="1600"/>
              </a:spcBef>
              <a:spcAft>
                <a:spcPts val="0"/>
              </a:spcAft>
              <a:buClr>
                <a:schemeClr val="dk1"/>
              </a:buClr>
              <a:buSzPts val="1800"/>
              <a:buChar char="■"/>
              <a:defRPr/>
            </a:lvl3pPr>
            <a:lvl4pPr indent="-342900" lvl="3" marL="1828800" rtl="0" algn="l">
              <a:lnSpc>
                <a:spcPct val="90000"/>
              </a:lnSpc>
              <a:spcBef>
                <a:spcPts val="1600"/>
              </a:spcBef>
              <a:spcAft>
                <a:spcPts val="0"/>
              </a:spcAft>
              <a:buClr>
                <a:schemeClr val="dk1"/>
              </a:buClr>
              <a:buSzPts val="1800"/>
              <a:buChar char="●"/>
              <a:defRPr/>
            </a:lvl4pPr>
            <a:lvl5pPr indent="-342900" lvl="4" marL="2286000" rtl="0" algn="l">
              <a:lnSpc>
                <a:spcPct val="90000"/>
              </a:lnSpc>
              <a:spcBef>
                <a:spcPts val="1600"/>
              </a:spcBef>
              <a:spcAft>
                <a:spcPts val="0"/>
              </a:spcAft>
              <a:buClr>
                <a:schemeClr val="dk1"/>
              </a:buClr>
              <a:buSzPts val="1800"/>
              <a:buChar char="○"/>
              <a:defRPr/>
            </a:lvl5pPr>
            <a:lvl6pPr indent="-342900" lvl="5" marL="2743200" rtl="0" algn="l">
              <a:lnSpc>
                <a:spcPct val="90000"/>
              </a:lnSpc>
              <a:spcBef>
                <a:spcPts val="1600"/>
              </a:spcBef>
              <a:spcAft>
                <a:spcPts val="0"/>
              </a:spcAft>
              <a:buClr>
                <a:schemeClr val="dk1"/>
              </a:buClr>
              <a:buSzPts val="1800"/>
              <a:buChar char="■"/>
              <a:defRPr/>
            </a:lvl6pPr>
            <a:lvl7pPr indent="-342900" lvl="6" marL="3200400" rtl="0" algn="l">
              <a:lnSpc>
                <a:spcPct val="90000"/>
              </a:lnSpc>
              <a:spcBef>
                <a:spcPts val="1600"/>
              </a:spcBef>
              <a:spcAft>
                <a:spcPts val="0"/>
              </a:spcAft>
              <a:buClr>
                <a:schemeClr val="dk1"/>
              </a:buClr>
              <a:buSzPts val="1800"/>
              <a:buChar char="●"/>
              <a:defRPr/>
            </a:lvl7pPr>
            <a:lvl8pPr indent="-342900" lvl="7" marL="3657600" rtl="0" algn="l">
              <a:lnSpc>
                <a:spcPct val="90000"/>
              </a:lnSpc>
              <a:spcBef>
                <a:spcPts val="1600"/>
              </a:spcBef>
              <a:spcAft>
                <a:spcPts val="0"/>
              </a:spcAft>
              <a:buClr>
                <a:schemeClr val="dk1"/>
              </a:buClr>
              <a:buSzPts val="1800"/>
              <a:buChar char="○"/>
              <a:defRPr/>
            </a:lvl8pPr>
            <a:lvl9pPr indent="-342900" lvl="8" marL="4114800" rtl="0" algn="l">
              <a:lnSpc>
                <a:spcPct val="90000"/>
              </a:lnSpc>
              <a:spcBef>
                <a:spcPts val="1600"/>
              </a:spcBef>
              <a:spcAft>
                <a:spcPts val="1600"/>
              </a:spcAft>
              <a:buClr>
                <a:schemeClr val="dk1"/>
              </a:buClr>
              <a:buSzPts val="1800"/>
              <a:buChar char="■"/>
              <a:defRPr/>
            </a:lvl9pPr>
          </a:lstStyle>
          <a:p/>
        </p:txBody>
      </p:sp>
      <p:sp>
        <p:nvSpPr>
          <p:cNvPr id="53" name="Google Shape;53;g1f9cda8b01e_0_77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g1f9cda8b01e_0_77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g1f9cda8b01e_0_77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g1f9cda8b01e_0_736"/>
          <p:cNvSpPr txBox="1"/>
          <p:nvPr>
            <p:ph type="title"/>
          </p:nvPr>
        </p:nvSpPr>
        <p:spPr>
          <a:xfrm>
            <a:off x="415600" y="2867800"/>
            <a:ext cx="11360700" cy="11223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5" name="Google Shape;15;g1f9cda8b01e_0_73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g1f9cda8b01e_0_739"/>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8" name="Google Shape;18;g1f9cda8b01e_0_739"/>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19" name="Google Shape;19;g1f9cda8b01e_0_73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g1f9cda8b01e_0_743"/>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2" name="Google Shape;22;g1f9cda8b01e_0_743"/>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3" name="Google Shape;23;g1f9cda8b01e_0_743"/>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4" name="Google Shape;24;g1f9cda8b01e_0_74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g1f9cda8b01e_0_748"/>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7" name="Google Shape;27;g1f9cda8b01e_0_74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g1f9cda8b01e_0_751"/>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30" name="Google Shape;30;g1f9cda8b01e_0_751"/>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1" name="Google Shape;31;g1f9cda8b01e_0_75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g1f9cda8b01e_0_755"/>
          <p:cNvSpPr txBox="1"/>
          <p:nvPr>
            <p:ph type="title"/>
          </p:nvPr>
        </p:nvSpPr>
        <p:spPr>
          <a:xfrm>
            <a:off x="653667" y="600200"/>
            <a:ext cx="8490300" cy="5454300"/>
          </a:xfrm>
          <a:prstGeom prst="rect">
            <a:avLst/>
          </a:prstGeom>
        </p:spPr>
        <p:txBody>
          <a:bodyPr anchorCtr="0" anchor="ctr" bIns="121900" lIns="121900" spcFirstLastPara="1" rIns="121900" wrap="square" tIns="121900">
            <a:normAutofit/>
          </a:bodyPr>
          <a:lstStyle>
            <a:lvl1pPr lvl="0" rtl="0">
              <a:spcBef>
                <a:spcPts val="0"/>
              </a:spcBef>
              <a:spcAft>
                <a:spcPts val="0"/>
              </a:spcAft>
              <a:buSzPts val="6400"/>
              <a:buNone/>
              <a:defRPr sz="64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p:txBody>
      </p:sp>
      <p:sp>
        <p:nvSpPr>
          <p:cNvPr id="34" name="Google Shape;34;g1f9cda8b01e_0_75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g1f9cda8b01e_0_758"/>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 name="Google Shape;37;g1f9cda8b01e_0_758"/>
          <p:cNvSpPr txBox="1"/>
          <p:nvPr>
            <p:ph type="title"/>
          </p:nvPr>
        </p:nvSpPr>
        <p:spPr>
          <a:xfrm>
            <a:off x="354000" y="1644233"/>
            <a:ext cx="5393700" cy="19764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38" name="Google Shape;38;g1f9cda8b01e_0_758"/>
          <p:cNvSpPr txBox="1"/>
          <p:nvPr>
            <p:ph idx="1" type="subTitle"/>
          </p:nvPr>
        </p:nvSpPr>
        <p:spPr>
          <a:xfrm>
            <a:off x="354000" y="3737433"/>
            <a:ext cx="5393700" cy="16467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9" name="Google Shape;39;g1f9cda8b01e_0_758"/>
          <p:cNvSpPr txBox="1"/>
          <p:nvPr>
            <p:ph idx="2" type="body"/>
          </p:nvPr>
        </p:nvSpPr>
        <p:spPr>
          <a:xfrm>
            <a:off x="6586000" y="965433"/>
            <a:ext cx="5115900" cy="4926900"/>
          </a:xfrm>
          <a:prstGeom prst="rect">
            <a:avLst/>
          </a:prstGeom>
        </p:spPr>
        <p:txBody>
          <a:bodyPr anchorCtr="0" anchor="ctr"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40" name="Google Shape;40;g1f9cda8b01e_0_75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g1f9cda8b01e_0_764"/>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lvl1pPr indent="-228600" lvl="0" marL="457200" rtl="0">
              <a:lnSpc>
                <a:spcPct val="100000"/>
              </a:lnSpc>
              <a:spcBef>
                <a:spcPts val="0"/>
              </a:spcBef>
              <a:spcAft>
                <a:spcPts val="0"/>
              </a:spcAft>
              <a:buSzPts val="2400"/>
              <a:buNone/>
              <a:defRPr/>
            </a:lvl1pPr>
          </a:lstStyle>
          <a:p/>
        </p:txBody>
      </p:sp>
      <p:sp>
        <p:nvSpPr>
          <p:cNvPr id="43" name="Google Shape;43;g1f9cda8b01e_0_76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g1f9cda8b01e_0_728"/>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rtl="0">
              <a:spcBef>
                <a:spcPts val="0"/>
              </a:spcBef>
              <a:spcAft>
                <a:spcPts val="0"/>
              </a:spcAft>
              <a:buClr>
                <a:schemeClr val="dk1"/>
              </a:buClr>
              <a:buSzPts val="3700"/>
              <a:buNone/>
              <a:defRPr sz="3700">
                <a:solidFill>
                  <a:schemeClr val="dk1"/>
                </a:solidFill>
              </a:defRPr>
            </a:lvl1pPr>
            <a:lvl2pPr lvl="1" rtl="0">
              <a:spcBef>
                <a:spcPts val="0"/>
              </a:spcBef>
              <a:spcAft>
                <a:spcPts val="0"/>
              </a:spcAft>
              <a:buClr>
                <a:schemeClr val="dk1"/>
              </a:buClr>
              <a:buSzPts val="3700"/>
              <a:buNone/>
              <a:defRPr sz="3700">
                <a:solidFill>
                  <a:schemeClr val="dk1"/>
                </a:solidFill>
              </a:defRPr>
            </a:lvl2pPr>
            <a:lvl3pPr lvl="2" rtl="0">
              <a:spcBef>
                <a:spcPts val="0"/>
              </a:spcBef>
              <a:spcAft>
                <a:spcPts val="0"/>
              </a:spcAft>
              <a:buClr>
                <a:schemeClr val="dk1"/>
              </a:buClr>
              <a:buSzPts val="3700"/>
              <a:buNone/>
              <a:defRPr sz="3700">
                <a:solidFill>
                  <a:schemeClr val="dk1"/>
                </a:solidFill>
              </a:defRPr>
            </a:lvl3pPr>
            <a:lvl4pPr lvl="3" rtl="0">
              <a:spcBef>
                <a:spcPts val="0"/>
              </a:spcBef>
              <a:spcAft>
                <a:spcPts val="0"/>
              </a:spcAft>
              <a:buClr>
                <a:schemeClr val="dk1"/>
              </a:buClr>
              <a:buSzPts val="3700"/>
              <a:buNone/>
              <a:defRPr sz="3700">
                <a:solidFill>
                  <a:schemeClr val="dk1"/>
                </a:solidFill>
              </a:defRPr>
            </a:lvl4pPr>
            <a:lvl5pPr lvl="4" rtl="0">
              <a:spcBef>
                <a:spcPts val="0"/>
              </a:spcBef>
              <a:spcAft>
                <a:spcPts val="0"/>
              </a:spcAft>
              <a:buClr>
                <a:schemeClr val="dk1"/>
              </a:buClr>
              <a:buSzPts val="3700"/>
              <a:buNone/>
              <a:defRPr sz="3700">
                <a:solidFill>
                  <a:schemeClr val="dk1"/>
                </a:solidFill>
              </a:defRPr>
            </a:lvl5pPr>
            <a:lvl6pPr lvl="5" rtl="0">
              <a:spcBef>
                <a:spcPts val="0"/>
              </a:spcBef>
              <a:spcAft>
                <a:spcPts val="0"/>
              </a:spcAft>
              <a:buClr>
                <a:schemeClr val="dk1"/>
              </a:buClr>
              <a:buSzPts val="3700"/>
              <a:buNone/>
              <a:defRPr sz="3700">
                <a:solidFill>
                  <a:schemeClr val="dk1"/>
                </a:solidFill>
              </a:defRPr>
            </a:lvl6pPr>
            <a:lvl7pPr lvl="6" rtl="0">
              <a:spcBef>
                <a:spcPts val="0"/>
              </a:spcBef>
              <a:spcAft>
                <a:spcPts val="0"/>
              </a:spcAft>
              <a:buClr>
                <a:schemeClr val="dk1"/>
              </a:buClr>
              <a:buSzPts val="3700"/>
              <a:buNone/>
              <a:defRPr sz="3700">
                <a:solidFill>
                  <a:schemeClr val="dk1"/>
                </a:solidFill>
              </a:defRPr>
            </a:lvl7pPr>
            <a:lvl8pPr lvl="7" rtl="0">
              <a:spcBef>
                <a:spcPts val="0"/>
              </a:spcBef>
              <a:spcAft>
                <a:spcPts val="0"/>
              </a:spcAft>
              <a:buClr>
                <a:schemeClr val="dk1"/>
              </a:buClr>
              <a:buSzPts val="3700"/>
              <a:buNone/>
              <a:defRPr sz="3700">
                <a:solidFill>
                  <a:schemeClr val="dk1"/>
                </a:solidFill>
              </a:defRPr>
            </a:lvl8pPr>
            <a:lvl9pPr lvl="8" rtl="0">
              <a:spcBef>
                <a:spcPts val="0"/>
              </a:spcBef>
              <a:spcAft>
                <a:spcPts val="0"/>
              </a:spcAft>
              <a:buClr>
                <a:schemeClr val="dk1"/>
              </a:buClr>
              <a:buSzPts val="3700"/>
              <a:buNone/>
              <a:defRPr sz="3700">
                <a:solidFill>
                  <a:schemeClr val="dk1"/>
                </a:solidFill>
              </a:defRPr>
            </a:lvl9pPr>
          </a:lstStyle>
          <a:p/>
        </p:txBody>
      </p:sp>
      <p:sp>
        <p:nvSpPr>
          <p:cNvPr id="7" name="Google Shape;7;g1f9cda8b01e_0_728"/>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rtl="0">
              <a:lnSpc>
                <a:spcPct val="115000"/>
              </a:lnSpc>
              <a:spcBef>
                <a:spcPts val="0"/>
              </a:spcBef>
              <a:spcAft>
                <a:spcPts val="0"/>
              </a:spcAft>
              <a:buClr>
                <a:schemeClr val="dk2"/>
              </a:buClr>
              <a:buSzPts val="2400"/>
              <a:buChar char="●"/>
              <a:defRPr sz="2400">
                <a:solidFill>
                  <a:schemeClr val="dk2"/>
                </a:solidFill>
              </a:defRPr>
            </a:lvl1pPr>
            <a:lvl2pPr indent="-349250" lvl="1" marL="914400" rtl="0">
              <a:lnSpc>
                <a:spcPct val="115000"/>
              </a:lnSpc>
              <a:spcBef>
                <a:spcPts val="0"/>
              </a:spcBef>
              <a:spcAft>
                <a:spcPts val="0"/>
              </a:spcAft>
              <a:buClr>
                <a:schemeClr val="dk2"/>
              </a:buClr>
              <a:buSzPts val="1900"/>
              <a:buChar char="○"/>
              <a:defRPr sz="1900">
                <a:solidFill>
                  <a:schemeClr val="dk2"/>
                </a:solidFill>
              </a:defRPr>
            </a:lvl2pPr>
            <a:lvl3pPr indent="-349250" lvl="2" marL="1371600" rtl="0">
              <a:lnSpc>
                <a:spcPct val="115000"/>
              </a:lnSpc>
              <a:spcBef>
                <a:spcPts val="0"/>
              </a:spcBef>
              <a:spcAft>
                <a:spcPts val="0"/>
              </a:spcAft>
              <a:buClr>
                <a:schemeClr val="dk2"/>
              </a:buClr>
              <a:buSzPts val="1900"/>
              <a:buChar char="■"/>
              <a:defRPr sz="1900">
                <a:solidFill>
                  <a:schemeClr val="dk2"/>
                </a:solidFill>
              </a:defRPr>
            </a:lvl3pPr>
            <a:lvl4pPr indent="-349250" lvl="3" marL="1828800" rtl="0">
              <a:lnSpc>
                <a:spcPct val="115000"/>
              </a:lnSpc>
              <a:spcBef>
                <a:spcPts val="0"/>
              </a:spcBef>
              <a:spcAft>
                <a:spcPts val="0"/>
              </a:spcAft>
              <a:buClr>
                <a:schemeClr val="dk2"/>
              </a:buClr>
              <a:buSzPts val="1900"/>
              <a:buChar char="●"/>
              <a:defRPr sz="1900">
                <a:solidFill>
                  <a:schemeClr val="dk2"/>
                </a:solidFill>
              </a:defRPr>
            </a:lvl4pPr>
            <a:lvl5pPr indent="-349250" lvl="4" marL="2286000" rtl="0">
              <a:lnSpc>
                <a:spcPct val="115000"/>
              </a:lnSpc>
              <a:spcBef>
                <a:spcPts val="0"/>
              </a:spcBef>
              <a:spcAft>
                <a:spcPts val="0"/>
              </a:spcAft>
              <a:buClr>
                <a:schemeClr val="dk2"/>
              </a:buClr>
              <a:buSzPts val="1900"/>
              <a:buChar char="○"/>
              <a:defRPr sz="1900">
                <a:solidFill>
                  <a:schemeClr val="dk2"/>
                </a:solidFill>
              </a:defRPr>
            </a:lvl5pPr>
            <a:lvl6pPr indent="-349250" lvl="5" marL="2743200" rtl="0">
              <a:lnSpc>
                <a:spcPct val="115000"/>
              </a:lnSpc>
              <a:spcBef>
                <a:spcPts val="0"/>
              </a:spcBef>
              <a:spcAft>
                <a:spcPts val="0"/>
              </a:spcAft>
              <a:buClr>
                <a:schemeClr val="dk2"/>
              </a:buClr>
              <a:buSzPts val="1900"/>
              <a:buChar char="■"/>
              <a:defRPr sz="1900">
                <a:solidFill>
                  <a:schemeClr val="dk2"/>
                </a:solidFill>
              </a:defRPr>
            </a:lvl6pPr>
            <a:lvl7pPr indent="-349250" lvl="6" marL="3200400" rtl="0">
              <a:lnSpc>
                <a:spcPct val="115000"/>
              </a:lnSpc>
              <a:spcBef>
                <a:spcPts val="0"/>
              </a:spcBef>
              <a:spcAft>
                <a:spcPts val="0"/>
              </a:spcAft>
              <a:buClr>
                <a:schemeClr val="dk2"/>
              </a:buClr>
              <a:buSzPts val="1900"/>
              <a:buChar char="●"/>
              <a:defRPr sz="1900">
                <a:solidFill>
                  <a:schemeClr val="dk2"/>
                </a:solidFill>
              </a:defRPr>
            </a:lvl7pPr>
            <a:lvl8pPr indent="-349250" lvl="7" marL="3657600" rtl="0">
              <a:lnSpc>
                <a:spcPct val="115000"/>
              </a:lnSpc>
              <a:spcBef>
                <a:spcPts val="0"/>
              </a:spcBef>
              <a:spcAft>
                <a:spcPts val="0"/>
              </a:spcAft>
              <a:buClr>
                <a:schemeClr val="dk2"/>
              </a:buClr>
              <a:buSzPts val="1900"/>
              <a:buChar char="○"/>
              <a:defRPr sz="1900">
                <a:solidFill>
                  <a:schemeClr val="dk2"/>
                </a:solidFill>
              </a:defRPr>
            </a:lvl8pPr>
            <a:lvl9pPr indent="-349250" lvl="8" marL="4114800" rtl="0">
              <a:lnSpc>
                <a:spcPct val="115000"/>
              </a:lnSpc>
              <a:spcBef>
                <a:spcPts val="0"/>
              </a:spcBef>
              <a:spcAft>
                <a:spcPts val="0"/>
              </a:spcAft>
              <a:buClr>
                <a:schemeClr val="dk2"/>
              </a:buClr>
              <a:buSzPts val="1900"/>
              <a:buChar char="■"/>
              <a:defRPr sz="1900">
                <a:solidFill>
                  <a:schemeClr val="dk2"/>
                </a:solidFill>
              </a:defRPr>
            </a:lvl9pPr>
          </a:lstStyle>
          <a:p/>
        </p:txBody>
      </p:sp>
      <p:sp>
        <p:nvSpPr>
          <p:cNvPr id="8" name="Google Shape;8;g1f9cda8b01e_0_728"/>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rtl="0" algn="r">
              <a:buNone/>
              <a:defRPr sz="1300">
                <a:solidFill>
                  <a:schemeClr val="dk2"/>
                </a:solidFill>
              </a:defRPr>
            </a:lvl1pPr>
            <a:lvl2pPr lvl="1" rtl="0" algn="r">
              <a:buNone/>
              <a:defRPr sz="1300">
                <a:solidFill>
                  <a:schemeClr val="dk2"/>
                </a:solidFill>
              </a:defRPr>
            </a:lvl2pPr>
            <a:lvl3pPr lvl="2" rtl="0" algn="r">
              <a:buNone/>
              <a:defRPr sz="1300">
                <a:solidFill>
                  <a:schemeClr val="dk2"/>
                </a:solidFill>
              </a:defRPr>
            </a:lvl3pPr>
            <a:lvl4pPr lvl="3" rtl="0" algn="r">
              <a:buNone/>
              <a:defRPr sz="1300">
                <a:solidFill>
                  <a:schemeClr val="dk2"/>
                </a:solidFill>
              </a:defRPr>
            </a:lvl4pPr>
            <a:lvl5pPr lvl="4" rtl="0" algn="r">
              <a:buNone/>
              <a:defRPr sz="1300">
                <a:solidFill>
                  <a:schemeClr val="dk2"/>
                </a:solidFill>
              </a:defRPr>
            </a:lvl5pPr>
            <a:lvl6pPr lvl="5" rtl="0" algn="r">
              <a:buNone/>
              <a:defRPr sz="1300">
                <a:solidFill>
                  <a:schemeClr val="dk2"/>
                </a:solidFill>
              </a:defRPr>
            </a:lvl6pPr>
            <a:lvl7pPr lvl="6" rtl="0" algn="r">
              <a:buNone/>
              <a:defRPr sz="1300">
                <a:solidFill>
                  <a:schemeClr val="dk2"/>
                </a:solidFill>
              </a:defRPr>
            </a:lvl7pPr>
            <a:lvl8pPr lvl="7" rtl="0" algn="r">
              <a:buNone/>
              <a:defRPr sz="1300">
                <a:solidFill>
                  <a:schemeClr val="dk2"/>
                </a:solidFill>
              </a:defRPr>
            </a:lvl8pPr>
            <a:lvl9pPr lvl="8" rtl="0" algn="r">
              <a:buNone/>
              <a:defRPr sz="13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hyperlink" Target="https://doi.org/10.1155%2F2022%2F3540642" TargetMode="External"/><Relationship Id="rId8" Type="http://schemas.openxmlformats.org/officeDocument/2006/relationships/hyperlink" Target="https://ieeexplore.ieee.org/stamp/stamp.jsp?arnumber=8947818"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5"/>
          <p:cNvSpPr txBox="1"/>
          <p:nvPr>
            <p:ph type="title"/>
          </p:nvPr>
        </p:nvSpPr>
        <p:spPr>
          <a:xfrm>
            <a:off x="1605462" y="1092112"/>
            <a:ext cx="8936400" cy="21528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3200"/>
              <a:buFont typeface="Marcellus"/>
              <a:buNone/>
            </a:pPr>
            <a:r>
              <a:rPr b="1" lang="en-US" sz="4300">
                <a:latin typeface="Times New Roman"/>
                <a:ea typeface="Times New Roman"/>
                <a:cs typeface="Times New Roman"/>
                <a:sym typeface="Times New Roman"/>
              </a:rPr>
              <a:t>Mini Project</a:t>
            </a:r>
            <a:endParaRPr b="1" sz="4300">
              <a:latin typeface="Times New Roman"/>
              <a:ea typeface="Times New Roman"/>
              <a:cs typeface="Times New Roman"/>
              <a:sym typeface="Times New Roman"/>
            </a:endParaRPr>
          </a:p>
          <a:p>
            <a:pPr indent="0" lvl="0" marL="0" rtl="0" algn="ctr">
              <a:lnSpc>
                <a:spcPct val="100000"/>
              </a:lnSpc>
              <a:spcBef>
                <a:spcPts val="0"/>
              </a:spcBef>
              <a:spcAft>
                <a:spcPts val="0"/>
              </a:spcAft>
              <a:buClr>
                <a:srgbClr val="C00000"/>
              </a:buClr>
              <a:buSzPts val="3200"/>
              <a:buFont typeface="Marcellus"/>
              <a:buNone/>
            </a:pPr>
            <a:r>
              <a:rPr b="1" lang="en-US" sz="4300">
                <a:latin typeface="Times New Roman"/>
                <a:ea typeface="Times New Roman"/>
                <a:cs typeface="Times New Roman"/>
                <a:sym typeface="Times New Roman"/>
              </a:rPr>
              <a:t>Mid-Sem Evaluation</a:t>
            </a:r>
            <a:endParaRPr b="1" sz="4300">
              <a:latin typeface="Times New Roman"/>
              <a:ea typeface="Times New Roman"/>
              <a:cs typeface="Times New Roman"/>
              <a:sym typeface="Times New Roman"/>
            </a:endParaRPr>
          </a:p>
          <a:p>
            <a:pPr indent="0" lvl="0" marL="0" rtl="0" algn="ctr">
              <a:lnSpc>
                <a:spcPct val="100000"/>
              </a:lnSpc>
              <a:spcBef>
                <a:spcPts val="0"/>
              </a:spcBef>
              <a:spcAft>
                <a:spcPts val="0"/>
              </a:spcAft>
              <a:buClr>
                <a:srgbClr val="C00000"/>
              </a:buClr>
              <a:buSzPts val="3200"/>
              <a:buFont typeface="Marcellus"/>
              <a:buNone/>
            </a:pPr>
            <a:r>
              <a:rPr b="1" lang="en-US" sz="4300">
                <a:latin typeface="Times New Roman"/>
                <a:ea typeface="Times New Roman"/>
                <a:cs typeface="Times New Roman"/>
                <a:sym typeface="Times New Roman"/>
              </a:rPr>
              <a:t>Player Detection and Analysis</a:t>
            </a:r>
            <a:endParaRPr b="1" sz="4300">
              <a:latin typeface="Times New Roman"/>
              <a:ea typeface="Times New Roman"/>
              <a:cs typeface="Times New Roman"/>
              <a:sym typeface="Times New Roman"/>
            </a:endParaRPr>
          </a:p>
        </p:txBody>
      </p:sp>
      <p:pic>
        <p:nvPicPr>
          <p:cNvPr id="61" name="Google Shape;61;p5"/>
          <p:cNvPicPr preferRelativeResize="0"/>
          <p:nvPr/>
        </p:nvPicPr>
        <p:blipFill rotWithShape="1">
          <a:blip r:embed="rId3">
            <a:alphaModFix/>
          </a:blip>
          <a:srcRect b="0" l="0" r="0" t="0"/>
          <a:stretch/>
        </p:blipFill>
        <p:spPr>
          <a:xfrm rot="5400000">
            <a:off x="5722458" y="409318"/>
            <a:ext cx="702416" cy="12236665"/>
          </a:xfrm>
          <a:prstGeom prst="rect">
            <a:avLst/>
          </a:prstGeom>
          <a:noFill/>
          <a:ln>
            <a:noFill/>
          </a:ln>
        </p:spPr>
      </p:pic>
      <p:pic>
        <p:nvPicPr>
          <p:cNvPr id="62" name="Google Shape;62;p5"/>
          <p:cNvPicPr preferRelativeResize="0"/>
          <p:nvPr/>
        </p:nvPicPr>
        <p:blipFill rotWithShape="1">
          <a:blip r:embed="rId4">
            <a:alphaModFix/>
          </a:blip>
          <a:srcRect b="0" l="0" r="0" t="0"/>
          <a:stretch/>
        </p:blipFill>
        <p:spPr>
          <a:xfrm rot="5400000">
            <a:off x="7421729" y="1406173"/>
            <a:ext cx="207493" cy="9333048"/>
          </a:xfrm>
          <a:prstGeom prst="rect">
            <a:avLst/>
          </a:prstGeom>
          <a:noFill/>
          <a:ln>
            <a:noFill/>
          </a:ln>
        </p:spPr>
      </p:pic>
      <p:pic>
        <p:nvPicPr>
          <p:cNvPr descr="A close up of a logo&#10;&#10;Description automatically generated" id="63" name="Google Shape;63;p5"/>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64" name="Google Shape;64;p5"/>
          <p:cNvSpPr txBox="1"/>
          <p:nvPr/>
        </p:nvSpPr>
        <p:spPr>
          <a:xfrm>
            <a:off x="6706725" y="3568775"/>
            <a:ext cx="4917600" cy="20763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None/>
            </a:pPr>
            <a:r>
              <a:rPr b="1" lang="en-US" sz="2500">
                <a:solidFill>
                  <a:srgbClr val="262626"/>
                </a:solidFill>
                <a:latin typeface="Times New Roman"/>
                <a:ea typeface="Times New Roman"/>
                <a:cs typeface="Times New Roman"/>
                <a:sym typeface="Times New Roman"/>
              </a:rPr>
              <a:t>Group 1</a:t>
            </a:r>
            <a:endParaRPr b="1" sz="2500">
              <a:solidFill>
                <a:srgbClr val="262626"/>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2500">
                <a:solidFill>
                  <a:srgbClr val="262626"/>
                </a:solidFill>
                <a:latin typeface="Times New Roman"/>
                <a:ea typeface="Times New Roman"/>
                <a:cs typeface="Times New Roman"/>
                <a:sym typeface="Times New Roman"/>
              </a:rPr>
              <a:t>16010120002 - Aryan Balpande</a:t>
            </a:r>
            <a:endParaRPr sz="2500">
              <a:solidFill>
                <a:srgbClr val="262626"/>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2500">
                <a:solidFill>
                  <a:srgbClr val="262626"/>
                </a:solidFill>
                <a:latin typeface="Times New Roman"/>
                <a:ea typeface="Times New Roman"/>
                <a:cs typeface="Times New Roman"/>
                <a:sym typeface="Times New Roman"/>
              </a:rPr>
              <a:t>16010120003 - Kavya Bansal</a:t>
            </a:r>
            <a:endParaRPr sz="2500">
              <a:solidFill>
                <a:srgbClr val="262626"/>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2500">
                <a:solidFill>
                  <a:srgbClr val="262626"/>
                </a:solidFill>
                <a:latin typeface="Times New Roman"/>
                <a:ea typeface="Times New Roman"/>
                <a:cs typeface="Times New Roman"/>
                <a:sym typeface="Times New Roman"/>
              </a:rPr>
              <a:t>16010120016 - Vinod Ghanchi</a:t>
            </a:r>
            <a:endParaRPr sz="2500">
              <a:solidFill>
                <a:srgbClr val="262626"/>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2500">
                <a:solidFill>
                  <a:srgbClr val="262626"/>
                </a:solidFill>
                <a:latin typeface="Times New Roman"/>
                <a:ea typeface="Times New Roman"/>
                <a:cs typeface="Times New Roman"/>
                <a:sym typeface="Times New Roman"/>
              </a:rPr>
              <a:t>16010120017 - Kaushik Iyer</a:t>
            </a:r>
            <a:endParaRPr sz="2500">
              <a:solidFill>
                <a:srgbClr val="262626"/>
              </a:solidFill>
              <a:latin typeface="Times New Roman"/>
              <a:ea typeface="Times New Roman"/>
              <a:cs typeface="Times New Roman"/>
              <a:sym typeface="Times New Roman"/>
            </a:endParaRPr>
          </a:p>
        </p:txBody>
      </p:sp>
      <p:pic>
        <p:nvPicPr>
          <p:cNvPr descr="A close up of a sign&#10;&#10;Description automatically generated" id="65" name="Google Shape;65;p5"/>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20f18214eee_0_21"/>
          <p:cNvSpPr txBox="1"/>
          <p:nvPr>
            <p:ph type="title"/>
          </p:nvPr>
        </p:nvSpPr>
        <p:spPr>
          <a:xfrm>
            <a:off x="3852600" y="289350"/>
            <a:ext cx="44421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Status</a:t>
            </a:r>
            <a:endParaRPr b="1" sz="3600">
              <a:latin typeface="Times New Roman"/>
              <a:ea typeface="Times New Roman"/>
              <a:cs typeface="Times New Roman"/>
              <a:sym typeface="Times New Roman"/>
            </a:endParaRPr>
          </a:p>
        </p:txBody>
      </p:sp>
      <p:pic>
        <p:nvPicPr>
          <p:cNvPr id="153" name="Google Shape;153;g20f18214eee_0_21"/>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54" name="Google Shape;154;g20f18214eee_0_21"/>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55" name="Google Shape;155;g20f18214eee_0_21"/>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156" name="Google Shape;156;g20f18214eee_0_21"/>
          <p:cNvSpPr txBox="1"/>
          <p:nvPr/>
        </p:nvSpPr>
        <p:spPr>
          <a:xfrm>
            <a:off x="2475450" y="1660050"/>
            <a:ext cx="7241100" cy="3537900"/>
          </a:xfrm>
          <a:prstGeom prst="rect">
            <a:avLst/>
          </a:prstGeom>
          <a:noFill/>
          <a:ln>
            <a:noFill/>
          </a:ln>
        </p:spPr>
        <p:txBody>
          <a:bodyPr anchorCtr="0" anchor="t" bIns="45700" lIns="91425" spcFirstLastPara="1" rIns="91425" wrap="square" tIns="45700">
            <a:noAutofit/>
          </a:bodyPr>
          <a:lstStyle/>
          <a:p>
            <a:pPr indent="-368300" lvl="0" marL="457200" rtl="0" algn="l">
              <a:lnSpc>
                <a:spcPct val="100000"/>
              </a:lnSpc>
              <a:spcBef>
                <a:spcPts val="1500"/>
              </a:spcBef>
              <a:spcAft>
                <a:spcPts val="0"/>
              </a:spcAft>
              <a:buClr>
                <a:schemeClr val="dk1"/>
              </a:buClr>
              <a:buSzPts val="2200"/>
              <a:buFont typeface="Times New Roman"/>
              <a:buChar char="●"/>
            </a:pPr>
            <a:r>
              <a:rPr lang="en-US" sz="2200">
                <a:solidFill>
                  <a:schemeClr val="dk1"/>
                </a:solidFill>
                <a:highlight>
                  <a:srgbClr val="FFFFFF"/>
                </a:highlight>
                <a:latin typeface="Times New Roman"/>
                <a:ea typeface="Times New Roman"/>
                <a:cs typeface="Times New Roman"/>
                <a:sym typeface="Times New Roman"/>
              </a:rPr>
              <a:t>Took the Bundesliga clips dataset from Kaggle</a:t>
            </a:r>
            <a:endParaRPr sz="2200">
              <a:solidFill>
                <a:schemeClr val="dk1"/>
              </a:solidFill>
              <a:highlight>
                <a:srgbClr val="FFFFFF"/>
              </a:highlight>
              <a:latin typeface="Times New Roman"/>
              <a:ea typeface="Times New Roman"/>
              <a:cs typeface="Times New Roman"/>
              <a:sym typeface="Times New Roman"/>
            </a:endParaRPr>
          </a:p>
          <a:p>
            <a:pPr indent="-368300" lvl="0" marL="457200" rtl="0" algn="l">
              <a:lnSpc>
                <a:spcPct val="100000"/>
              </a:lnSpc>
              <a:spcBef>
                <a:spcPts val="0"/>
              </a:spcBef>
              <a:spcAft>
                <a:spcPts val="0"/>
              </a:spcAft>
              <a:buClr>
                <a:schemeClr val="dk1"/>
              </a:buClr>
              <a:buSzPts val="2200"/>
              <a:buFont typeface="Times New Roman"/>
              <a:buChar char="●"/>
            </a:pPr>
            <a:r>
              <a:rPr lang="en-US" sz="2200">
                <a:solidFill>
                  <a:schemeClr val="dk1"/>
                </a:solidFill>
                <a:highlight>
                  <a:srgbClr val="FFFFFF"/>
                </a:highlight>
                <a:latin typeface="Times New Roman"/>
                <a:ea typeface="Times New Roman"/>
                <a:cs typeface="Times New Roman"/>
                <a:sym typeface="Times New Roman"/>
              </a:rPr>
              <a:t>Split the clips into frames (1/second) in Roboflow</a:t>
            </a:r>
            <a:endParaRPr sz="2200">
              <a:solidFill>
                <a:schemeClr val="dk1"/>
              </a:solidFill>
              <a:highlight>
                <a:srgbClr val="FFFFFF"/>
              </a:highlight>
              <a:latin typeface="Times New Roman"/>
              <a:ea typeface="Times New Roman"/>
              <a:cs typeface="Times New Roman"/>
              <a:sym typeface="Times New Roman"/>
            </a:endParaRPr>
          </a:p>
          <a:p>
            <a:pPr indent="-368300" lvl="0" marL="457200" rtl="0" algn="l">
              <a:lnSpc>
                <a:spcPct val="100000"/>
              </a:lnSpc>
              <a:spcBef>
                <a:spcPts val="0"/>
              </a:spcBef>
              <a:spcAft>
                <a:spcPts val="0"/>
              </a:spcAft>
              <a:buClr>
                <a:schemeClr val="dk1"/>
              </a:buClr>
              <a:buSzPts val="2200"/>
              <a:buFont typeface="Times New Roman"/>
              <a:buChar char="●"/>
            </a:pPr>
            <a:r>
              <a:rPr lang="en-US" sz="2200">
                <a:solidFill>
                  <a:schemeClr val="dk1"/>
                </a:solidFill>
                <a:highlight>
                  <a:srgbClr val="FFFFFF"/>
                </a:highlight>
                <a:latin typeface="Times New Roman"/>
                <a:ea typeface="Times New Roman"/>
                <a:cs typeface="Times New Roman"/>
                <a:sym typeface="Times New Roman"/>
              </a:rPr>
              <a:t>Annotate players, referees, and football in every frame</a:t>
            </a:r>
            <a:endParaRPr sz="2200">
              <a:solidFill>
                <a:schemeClr val="dk1"/>
              </a:solidFill>
              <a:highlight>
                <a:srgbClr val="FFFFFF"/>
              </a:highlight>
              <a:latin typeface="Times New Roman"/>
              <a:ea typeface="Times New Roman"/>
              <a:cs typeface="Times New Roman"/>
              <a:sym typeface="Times New Roman"/>
            </a:endParaRPr>
          </a:p>
          <a:p>
            <a:pPr indent="-368300" lvl="0" marL="457200" rtl="0" algn="l">
              <a:lnSpc>
                <a:spcPct val="100000"/>
              </a:lnSpc>
              <a:spcBef>
                <a:spcPts val="0"/>
              </a:spcBef>
              <a:spcAft>
                <a:spcPts val="0"/>
              </a:spcAft>
              <a:buClr>
                <a:schemeClr val="dk1"/>
              </a:buClr>
              <a:buSzPts val="2200"/>
              <a:buFont typeface="Times New Roman"/>
              <a:buChar char="●"/>
            </a:pPr>
            <a:r>
              <a:rPr lang="en-US" sz="2200">
                <a:solidFill>
                  <a:schemeClr val="dk1"/>
                </a:solidFill>
                <a:highlight>
                  <a:srgbClr val="FFFFFF"/>
                </a:highlight>
                <a:latin typeface="Times New Roman"/>
                <a:ea typeface="Times New Roman"/>
                <a:cs typeface="Times New Roman"/>
                <a:sym typeface="Times New Roman"/>
              </a:rPr>
              <a:t>Split chosen frames into train, test, and validation sets</a:t>
            </a:r>
            <a:endParaRPr sz="2200">
              <a:solidFill>
                <a:schemeClr val="dk1"/>
              </a:solidFill>
              <a:highlight>
                <a:srgbClr val="FFFFFF"/>
              </a:highlight>
              <a:latin typeface="Times New Roman"/>
              <a:ea typeface="Times New Roman"/>
              <a:cs typeface="Times New Roman"/>
              <a:sym typeface="Times New Roman"/>
            </a:endParaRPr>
          </a:p>
          <a:p>
            <a:pPr indent="-368300" lvl="0" marL="457200" rtl="0" algn="l">
              <a:lnSpc>
                <a:spcPct val="100000"/>
              </a:lnSpc>
              <a:spcBef>
                <a:spcPts val="0"/>
              </a:spcBef>
              <a:spcAft>
                <a:spcPts val="0"/>
              </a:spcAft>
              <a:buClr>
                <a:schemeClr val="dk1"/>
              </a:buClr>
              <a:buSzPts val="2200"/>
              <a:buFont typeface="Times New Roman"/>
              <a:buChar char="●"/>
            </a:pPr>
            <a:r>
              <a:rPr lang="en-US" sz="2200">
                <a:solidFill>
                  <a:schemeClr val="dk1"/>
                </a:solidFill>
                <a:highlight>
                  <a:srgbClr val="FFFFFF"/>
                </a:highlight>
                <a:latin typeface="Times New Roman"/>
                <a:ea typeface="Times New Roman"/>
                <a:cs typeface="Times New Roman"/>
                <a:sym typeface="Times New Roman"/>
              </a:rPr>
              <a:t>Generate model on Roboflow</a:t>
            </a:r>
            <a:endParaRPr sz="2200">
              <a:solidFill>
                <a:schemeClr val="dk1"/>
              </a:solidFill>
              <a:highlight>
                <a:srgbClr val="FFFFFF"/>
              </a:highlight>
              <a:latin typeface="Times New Roman"/>
              <a:ea typeface="Times New Roman"/>
              <a:cs typeface="Times New Roman"/>
              <a:sym typeface="Times New Roman"/>
            </a:endParaRPr>
          </a:p>
          <a:p>
            <a:pPr indent="-368300" lvl="0" marL="457200" rtl="0" algn="l">
              <a:lnSpc>
                <a:spcPct val="100000"/>
              </a:lnSpc>
              <a:spcBef>
                <a:spcPts val="0"/>
              </a:spcBef>
              <a:spcAft>
                <a:spcPts val="0"/>
              </a:spcAft>
              <a:buClr>
                <a:schemeClr val="dk1"/>
              </a:buClr>
              <a:buSzPts val="2200"/>
              <a:buFont typeface="Times New Roman"/>
              <a:buChar char="●"/>
            </a:pPr>
            <a:r>
              <a:rPr lang="en-US" sz="2200">
                <a:solidFill>
                  <a:schemeClr val="dk1"/>
                </a:solidFill>
                <a:highlight>
                  <a:srgbClr val="FFFFFF"/>
                </a:highlight>
                <a:latin typeface="Times New Roman"/>
                <a:ea typeface="Times New Roman"/>
                <a:cs typeface="Times New Roman"/>
                <a:sym typeface="Times New Roman"/>
              </a:rPr>
              <a:t>Train the model on Yolov5</a:t>
            </a:r>
            <a:endParaRPr sz="2200">
              <a:solidFill>
                <a:schemeClr val="dk1"/>
              </a:solidFill>
              <a:highlight>
                <a:srgbClr val="FFFFFF"/>
              </a:highlight>
              <a:latin typeface="Times New Roman"/>
              <a:ea typeface="Times New Roman"/>
              <a:cs typeface="Times New Roman"/>
              <a:sym typeface="Times New Roman"/>
            </a:endParaRPr>
          </a:p>
          <a:p>
            <a:pPr indent="-368300" lvl="0" marL="457200" rtl="0" algn="l">
              <a:lnSpc>
                <a:spcPct val="100000"/>
              </a:lnSpc>
              <a:spcBef>
                <a:spcPts val="0"/>
              </a:spcBef>
              <a:spcAft>
                <a:spcPts val="0"/>
              </a:spcAft>
              <a:buClr>
                <a:schemeClr val="dk1"/>
              </a:buClr>
              <a:buSzPts val="2200"/>
              <a:buFont typeface="Times New Roman"/>
              <a:buChar char="●"/>
            </a:pPr>
            <a:r>
              <a:rPr lang="en-US" sz="2200">
                <a:solidFill>
                  <a:schemeClr val="dk1"/>
                </a:solidFill>
                <a:highlight>
                  <a:srgbClr val="FFFFFF"/>
                </a:highlight>
                <a:latin typeface="Times New Roman"/>
                <a:ea typeface="Times New Roman"/>
                <a:cs typeface="Times New Roman"/>
                <a:sym typeface="Times New Roman"/>
              </a:rPr>
              <a:t>Obtain model weights to use on project code</a:t>
            </a:r>
            <a:endParaRPr sz="2200">
              <a:solidFill>
                <a:schemeClr val="dk1"/>
              </a:solidFill>
              <a:highlight>
                <a:srgbClr val="FFFFFF"/>
              </a:highlight>
              <a:latin typeface="Times New Roman"/>
              <a:ea typeface="Times New Roman"/>
              <a:cs typeface="Times New Roman"/>
              <a:sym typeface="Times New Roman"/>
            </a:endParaRPr>
          </a:p>
        </p:txBody>
      </p:sp>
      <p:pic>
        <p:nvPicPr>
          <p:cNvPr descr="A close up of a sign&#10;&#10;Description automatically generated" id="157" name="Google Shape;157;g20f18214eee_0_21"/>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g1f9cda8b01e_0_842"/>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63" name="Google Shape;163;g1f9cda8b01e_0_842"/>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64" name="Google Shape;164;g1f9cda8b01e_0_842"/>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165" name="Google Shape;165;g1f9cda8b01e_0_842"/>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pic>
        <p:nvPicPr>
          <p:cNvPr id="166" name="Google Shape;166;g1f9cda8b01e_0_842"/>
          <p:cNvPicPr preferRelativeResize="0"/>
          <p:nvPr/>
        </p:nvPicPr>
        <p:blipFill>
          <a:blip r:embed="rId7">
            <a:alphaModFix/>
          </a:blip>
          <a:stretch>
            <a:fillRect/>
          </a:stretch>
        </p:blipFill>
        <p:spPr>
          <a:xfrm>
            <a:off x="1036075" y="1293838"/>
            <a:ext cx="10119850" cy="4497125"/>
          </a:xfrm>
          <a:prstGeom prst="rect">
            <a:avLst/>
          </a:prstGeom>
          <a:noFill/>
          <a:ln>
            <a:noFill/>
          </a:ln>
        </p:spPr>
      </p:pic>
      <p:sp>
        <p:nvSpPr>
          <p:cNvPr id="167" name="Google Shape;167;g1f9cda8b01e_0_842"/>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Status (Annotation)</a:t>
            </a:r>
            <a:endParaRPr b="1" sz="36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g226874da35d_0_29"/>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73" name="Google Shape;173;g226874da35d_0_29"/>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74" name="Google Shape;174;g226874da35d_0_29"/>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175" name="Google Shape;175;g226874da35d_0_29"/>
          <p:cNvSpPr txBox="1"/>
          <p:nvPr/>
        </p:nvSpPr>
        <p:spPr>
          <a:xfrm>
            <a:off x="947700" y="1462725"/>
            <a:ext cx="10296600" cy="42027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t/>
            </a:r>
            <a:endParaRPr/>
          </a:p>
        </p:txBody>
      </p:sp>
      <p:pic>
        <p:nvPicPr>
          <p:cNvPr descr="A close up of a sign&#10;&#10;Description automatically generated" id="176" name="Google Shape;176;g226874da35d_0_29"/>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pic>
        <p:nvPicPr>
          <p:cNvPr id="177" name="Google Shape;177;g226874da35d_0_29"/>
          <p:cNvPicPr preferRelativeResize="0"/>
          <p:nvPr/>
        </p:nvPicPr>
        <p:blipFill>
          <a:blip r:embed="rId7">
            <a:alphaModFix/>
          </a:blip>
          <a:stretch>
            <a:fillRect/>
          </a:stretch>
        </p:blipFill>
        <p:spPr>
          <a:xfrm>
            <a:off x="785525" y="1267063"/>
            <a:ext cx="10576254" cy="4594037"/>
          </a:xfrm>
          <a:prstGeom prst="rect">
            <a:avLst/>
          </a:prstGeom>
          <a:noFill/>
          <a:ln>
            <a:noFill/>
          </a:ln>
        </p:spPr>
      </p:pic>
      <p:sp>
        <p:nvSpPr>
          <p:cNvPr id="178" name="Google Shape;178;g226874da35d_0_29"/>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Status (Annotation)</a:t>
            </a:r>
            <a:endParaRPr b="1" sz="36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g226874da35d_1_2"/>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84" name="Google Shape;184;g226874da35d_1_2"/>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85" name="Google Shape;185;g226874da35d_1_2"/>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186" name="Google Shape;186;g226874da35d_1_2"/>
          <p:cNvSpPr txBox="1"/>
          <p:nvPr/>
        </p:nvSpPr>
        <p:spPr>
          <a:xfrm>
            <a:off x="947700" y="1462725"/>
            <a:ext cx="10296600" cy="42027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None/>
            </a:pPr>
            <a:r>
              <a:t/>
            </a:r>
            <a:endParaRPr/>
          </a:p>
        </p:txBody>
      </p:sp>
      <p:pic>
        <p:nvPicPr>
          <p:cNvPr descr="A close up of a sign&#10;&#10;Description automatically generated" id="187" name="Google Shape;187;g226874da35d_1_2"/>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pic>
        <p:nvPicPr>
          <p:cNvPr id="188" name="Google Shape;188;g226874da35d_1_2"/>
          <p:cNvPicPr preferRelativeResize="0"/>
          <p:nvPr/>
        </p:nvPicPr>
        <p:blipFill>
          <a:blip r:embed="rId7">
            <a:alphaModFix/>
          </a:blip>
          <a:stretch>
            <a:fillRect/>
          </a:stretch>
        </p:blipFill>
        <p:spPr>
          <a:xfrm>
            <a:off x="1499738" y="1215613"/>
            <a:ext cx="9147850" cy="4653574"/>
          </a:xfrm>
          <a:prstGeom prst="rect">
            <a:avLst/>
          </a:prstGeom>
          <a:noFill/>
          <a:ln>
            <a:noFill/>
          </a:ln>
        </p:spPr>
      </p:pic>
      <p:sp>
        <p:nvSpPr>
          <p:cNvPr id="189" name="Google Shape;189;g226874da35d_1_2"/>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Status (Annotation)</a:t>
            </a:r>
            <a:endParaRPr b="1" sz="36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g227f5b7e06f_0_3"/>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95" name="Google Shape;195;g227f5b7e06f_0_3"/>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96" name="Google Shape;196;g227f5b7e06f_0_3"/>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197" name="Google Shape;197;g227f5b7e06f_0_3"/>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
        <p:nvSpPr>
          <p:cNvPr id="198" name="Google Shape;198;g227f5b7e06f_0_3"/>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C00000"/>
              </a:buClr>
              <a:buSzPct val="88888"/>
              <a:buFont typeface="Marcellus"/>
              <a:buNone/>
            </a:pPr>
            <a:r>
              <a:rPr b="1" lang="en-US" sz="3600">
                <a:latin typeface="Times New Roman"/>
                <a:ea typeface="Times New Roman"/>
                <a:cs typeface="Times New Roman"/>
                <a:sym typeface="Times New Roman"/>
              </a:rPr>
              <a:t>Status (Training Model)</a:t>
            </a:r>
            <a:endParaRPr b="1" sz="3600">
              <a:latin typeface="Times New Roman"/>
              <a:ea typeface="Times New Roman"/>
              <a:cs typeface="Times New Roman"/>
              <a:sym typeface="Times New Roman"/>
            </a:endParaRPr>
          </a:p>
        </p:txBody>
      </p:sp>
      <p:pic>
        <p:nvPicPr>
          <p:cNvPr id="199" name="Google Shape;199;g227f5b7e06f_0_3"/>
          <p:cNvPicPr preferRelativeResize="0"/>
          <p:nvPr/>
        </p:nvPicPr>
        <p:blipFill>
          <a:blip r:embed="rId7">
            <a:alphaModFix/>
          </a:blip>
          <a:stretch>
            <a:fillRect/>
          </a:stretch>
        </p:blipFill>
        <p:spPr>
          <a:xfrm>
            <a:off x="1615788" y="1299387"/>
            <a:ext cx="8960418" cy="4529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g227f5b7e06f_0_13"/>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205" name="Google Shape;205;g227f5b7e06f_0_13"/>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206" name="Google Shape;206;g227f5b7e06f_0_13"/>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207" name="Google Shape;207;g227f5b7e06f_0_13"/>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
        <p:nvSpPr>
          <p:cNvPr id="208" name="Google Shape;208;g227f5b7e06f_0_13"/>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C00000"/>
              </a:buClr>
              <a:buSzPct val="88888"/>
              <a:buFont typeface="Marcellus"/>
              <a:buNone/>
            </a:pPr>
            <a:r>
              <a:rPr b="1" lang="en-US" sz="3600">
                <a:latin typeface="Times New Roman"/>
                <a:ea typeface="Times New Roman"/>
                <a:cs typeface="Times New Roman"/>
                <a:sym typeface="Times New Roman"/>
              </a:rPr>
              <a:t>Status (Training Model)</a:t>
            </a:r>
            <a:endParaRPr b="1" sz="3600">
              <a:latin typeface="Times New Roman"/>
              <a:ea typeface="Times New Roman"/>
              <a:cs typeface="Times New Roman"/>
              <a:sym typeface="Times New Roman"/>
            </a:endParaRPr>
          </a:p>
        </p:txBody>
      </p:sp>
      <p:pic>
        <p:nvPicPr>
          <p:cNvPr id="209" name="Google Shape;209;g227f5b7e06f_0_13"/>
          <p:cNvPicPr preferRelativeResize="0"/>
          <p:nvPr/>
        </p:nvPicPr>
        <p:blipFill rotWithShape="1">
          <a:blip r:embed="rId7">
            <a:alphaModFix/>
          </a:blip>
          <a:srcRect b="0" l="0" r="9132" t="0"/>
          <a:stretch/>
        </p:blipFill>
        <p:spPr>
          <a:xfrm>
            <a:off x="1038825" y="1749450"/>
            <a:ext cx="10114349" cy="3359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g1f9f2f1cbaa_1_0"/>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215" name="Google Shape;215;g1f9f2f1cbaa_1_0"/>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216" name="Google Shape;216;g1f9f2f1cbaa_1_0"/>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217" name="Google Shape;217;g1f9f2f1cbaa_1_0"/>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
        <p:nvSpPr>
          <p:cNvPr id="218" name="Google Shape;218;g1f9f2f1cbaa_1_0"/>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C00000"/>
              </a:buClr>
              <a:buSzPct val="88888"/>
              <a:buFont typeface="Marcellus"/>
              <a:buNone/>
            </a:pPr>
            <a:r>
              <a:rPr b="1" lang="en-US" sz="3600">
                <a:latin typeface="Times New Roman"/>
                <a:ea typeface="Times New Roman"/>
                <a:cs typeface="Times New Roman"/>
                <a:sym typeface="Times New Roman"/>
              </a:rPr>
              <a:t>Status (Training Model)</a:t>
            </a:r>
            <a:endParaRPr b="1" sz="3600">
              <a:latin typeface="Times New Roman"/>
              <a:ea typeface="Times New Roman"/>
              <a:cs typeface="Times New Roman"/>
              <a:sym typeface="Times New Roman"/>
            </a:endParaRPr>
          </a:p>
        </p:txBody>
      </p:sp>
      <p:pic>
        <p:nvPicPr>
          <p:cNvPr id="219" name="Google Shape;219;g1f9f2f1cbaa_1_0"/>
          <p:cNvPicPr preferRelativeResize="0"/>
          <p:nvPr/>
        </p:nvPicPr>
        <p:blipFill>
          <a:blip r:embed="rId7">
            <a:alphaModFix/>
          </a:blip>
          <a:stretch>
            <a:fillRect/>
          </a:stretch>
        </p:blipFill>
        <p:spPr>
          <a:xfrm>
            <a:off x="1757812" y="1223038"/>
            <a:ext cx="8676374" cy="463873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g227f5b7e06f_0_21"/>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225" name="Google Shape;225;g227f5b7e06f_0_21"/>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226" name="Google Shape;226;g227f5b7e06f_0_21"/>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227" name="Google Shape;227;g227f5b7e06f_0_21"/>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
        <p:nvSpPr>
          <p:cNvPr id="228" name="Google Shape;228;g227f5b7e06f_0_21"/>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C00000"/>
              </a:buClr>
              <a:buSzPct val="88888"/>
              <a:buFont typeface="Marcellus"/>
              <a:buNone/>
            </a:pPr>
            <a:r>
              <a:rPr b="1" lang="en-US" sz="3600">
                <a:latin typeface="Times New Roman"/>
                <a:ea typeface="Times New Roman"/>
                <a:cs typeface="Times New Roman"/>
                <a:sym typeface="Times New Roman"/>
              </a:rPr>
              <a:t>Status (Training Model)</a:t>
            </a:r>
            <a:endParaRPr b="1" sz="3600">
              <a:latin typeface="Times New Roman"/>
              <a:ea typeface="Times New Roman"/>
              <a:cs typeface="Times New Roman"/>
              <a:sym typeface="Times New Roman"/>
            </a:endParaRPr>
          </a:p>
        </p:txBody>
      </p:sp>
      <p:pic>
        <p:nvPicPr>
          <p:cNvPr id="229" name="Google Shape;229;g227f5b7e06f_0_21"/>
          <p:cNvPicPr preferRelativeResize="0"/>
          <p:nvPr/>
        </p:nvPicPr>
        <p:blipFill>
          <a:blip r:embed="rId7">
            <a:alphaModFix/>
          </a:blip>
          <a:stretch>
            <a:fillRect/>
          </a:stretch>
        </p:blipFill>
        <p:spPr>
          <a:xfrm>
            <a:off x="1908663" y="1268950"/>
            <a:ext cx="8374651" cy="45902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g1dfecd392fc_0_19"/>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235" name="Google Shape;235;g1dfecd392fc_0_19"/>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236" name="Google Shape;236;g1dfecd392fc_0_19"/>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237" name="Google Shape;237;g1dfecd392fc_0_19"/>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
        <p:nvSpPr>
          <p:cNvPr id="238" name="Google Shape;238;g1dfecd392fc_0_19"/>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C00000"/>
              </a:buClr>
              <a:buSzPct val="88888"/>
              <a:buFont typeface="Marcellus"/>
              <a:buNone/>
            </a:pPr>
            <a:r>
              <a:rPr b="1" lang="en-US" sz="3600">
                <a:latin typeface="Times New Roman"/>
                <a:ea typeface="Times New Roman"/>
                <a:cs typeface="Times New Roman"/>
                <a:sym typeface="Times New Roman"/>
              </a:rPr>
              <a:t>Status (Testing Model)</a:t>
            </a:r>
            <a:endParaRPr b="1" sz="3600">
              <a:latin typeface="Times New Roman"/>
              <a:ea typeface="Times New Roman"/>
              <a:cs typeface="Times New Roman"/>
              <a:sym typeface="Times New Roman"/>
            </a:endParaRPr>
          </a:p>
        </p:txBody>
      </p:sp>
      <p:pic>
        <p:nvPicPr>
          <p:cNvPr id="239" name="Google Shape;239;g1dfecd392fc_0_19"/>
          <p:cNvPicPr preferRelativeResize="0"/>
          <p:nvPr/>
        </p:nvPicPr>
        <p:blipFill>
          <a:blip r:embed="rId7">
            <a:alphaModFix/>
          </a:blip>
          <a:stretch>
            <a:fillRect/>
          </a:stretch>
        </p:blipFill>
        <p:spPr>
          <a:xfrm>
            <a:off x="1093325" y="1154850"/>
            <a:ext cx="9513475" cy="45482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g1dfecd392fc_0_29"/>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245" name="Google Shape;245;g1dfecd392fc_0_29"/>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246" name="Google Shape;246;g1dfecd392fc_0_29"/>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247" name="Google Shape;247;g1dfecd392fc_0_29"/>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
        <p:nvSpPr>
          <p:cNvPr id="248" name="Google Shape;248;g1dfecd392fc_0_29"/>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C00000"/>
              </a:buClr>
              <a:buSzPct val="88888"/>
              <a:buFont typeface="Marcellus"/>
              <a:buNone/>
            </a:pPr>
            <a:r>
              <a:rPr b="1" lang="en-US" sz="3600">
                <a:latin typeface="Times New Roman"/>
                <a:ea typeface="Times New Roman"/>
                <a:cs typeface="Times New Roman"/>
                <a:sym typeface="Times New Roman"/>
              </a:rPr>
              <a:t>Status (Testing Model)</a:t>
            </a:r>
            <a:endParaRPr b="1" sz="3600">
              <a:latin typeface="Times New Roman"/>
              <a:ea typeface="Times New Roman"/>
              <a:cs typeface="Times New Roman"/>
              <a:sym typeface="Times New Roman"/>
            </a:endParaRPr>
          </a:p>
        </p:txBody>
      </p:sp>
      <p:pic>
        <p:nvPicPr>
          <p:cNvPr id="249" name="Google Shape;249;g1dfecd392fc_0_29"/>
          <p:cNvPicPr preferRelativeResize="0"/>
          <p:nvPr/>
        </p:nvPicPr>
        <p:blipFill>
          <a:blip r:embed="rId7">
            <a:alphaModFix/>
          </a:blip>
          <a:stretch>
            <a:fillRect/>
          </a:stretch>
        </p:blipFill>
        <p:spPr>
          <a:xfrm>
            <a:off x="152400" y="1311600"/>
            <a:ext cx="10703717" cy="45049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g1f9cda8b01e_0_815"/>
          <p:cNvSpPr txBox="1"/>
          <p:nvPr>
            <p:ph type="title"/>
          </p:nvPr>
        </p:nvSpPr>
        <p:spPr>
          <a:xfrm>
            <a:off x="3163498" y="246000"/>
            <a:ext cx="5865000" cy="9132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Problem Statement</a:t>
            </a:r>
            <a:endParaRPr b="1" sz="3600">
              <a:latin typeface="Times New Roman"/>
              <a:ea typeface="Times New Roman"/>
              <a:cs typeface="Times New Roman"/>
              <a:sym typeface="Times New Roman"/>
            </a:endParaRPr>
          </a:p>
        </p:txBody>
      </p:sp>
      <p:pic>
        <p:nvPicPr>
          <p:cNvPr id="71" name="Google Shape;71;g1f9cda8b01e_0_815"/>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72" name="Google Shape;72;g1f9cda8b01e_0_815"/>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73" name="Google Shape;73;g1f9cda8b01e_0_815"/>
          <p:cNvPicPr preferRelativeResize="0"/>
          <p:nvPr/>
        </p:nvPicPr>
        <p:blipFill rotWithShape="1">
          <a:blip r:embed="rId5">
            <a:alphaModFix/>
          </a:blip>
          <a:srcRect b="40915" l="22699" r="21499" t="31849"/>
          <a:stretch/>
        </p:blipFill>
        <p:spPr>
          <a:xfrm>
            <a:off x="239600" y="246075"/>
            <a:ext cx="2619566" cy="913200"/>
          </a:xfrm>
          <a:prstGeom prst="rect">
            <a:avLst/>
          </a:prstGeom>
          <a:noFill/>
          <a:ln>
            <a:noFill/>
          </a:ln>
        </p:spPr>
      </p:pic>
      <p:pic>
        <p:nvPicPr>
          <p:cNvPr descr="A close up of a sign&#10;&#10;Description automatically generated" id="74" name="Google Shape;74;g1f9cda8b01e_0_815"/>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
        <p:nvSpPr>
          <p:cNvPr id="75" name="Google Shape;75;g1f9cda8b01e_0_815"/>
          <p:cNvSpPr txBox="1"/>
          <p:nvPr/>
        </p:nvSpPr>
        <p:spPr>
          <a:xfrm>
            <a:off x="1180975" y="1546650"/>
            <a:ext cx="5643000" cy="51789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0"/>
              </a:spcBef>
              <a:spcAft>
                <a:spcPts val="0"/>
              </a:spcAft>
              <a:buNone/>
            </a:pPr>
            <a:r>
              <a:rPr lang="en-US" sz="2200">
                <a:solidFill>
                  <a:schemeClr val="dk1"/>
                </a:solidFill>
                <a:latin typeface="Times New Roman"/>
                <a:ea typeface="Times New Roman"/>
                <a:cs typeface="Times New Roman"/>
                <a:sym typeface="Times New Roman"/>
              </a:rPr>
              <a:t>Develop a player detection and analysis system to help sports teams and coaches improve their performance by analyzing the movements and actions of individual players during games and practice sessions.</a:t>
            </a:r>
            <a:endParaRPr sz="2200">
              <a:solidFill>
                <a:schemeClr val="dk1"/>
              </a:solidFill>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rPr lang="en-US" sz="2200">
                <a:solidFill>
                  <a:schemeClr val="dk1"/>
                </a:solidFill>
                <a:latin typeface="Times New Roman"/>
                <a:ea typeface="Times New Roman"/>
                <a:cs typeface="Times New Roman"/>
                <a:sym typeface="Times New Roman"/>
              </a:rPr>
              <a:t>The system should be able to track the players' movements and actions using various cameras and then use this data to provide real-time feedback to coaches and players.</a:t>
            </a:r>
            <a:endParaRPr sz="1200">
              <a:solidFill>
                <a:srgbClr val="D1D5DB"/>
              </a:solidFill>
              <a:highlight>
                <a:srgbClr val="444654"/>
              </a:highlight>
              <a:latin typeface="Roboto"/>
              <a:ea typeface="Roboto"/>
              <a:cs typeface="Roboto"/>
              <a:sym typeface="Roboto"/>
            </a:endParaRPr>
          </a:p>
          <a:p>
            <a:pPr indent="0" lvl="0" marL="0" marR="0" rtl="0" algn="l">
              <a:lnSpc>
                <a:spcPct val="100000"/>
              </a:lnSpc>
              <a:spcBef>
                <a:spcPts val="1500"/>
              </a:spcBef>
              <a:spcAft>
                <a:spcPts val="0"/>
              </a:spcAft>
              <a:buClr>
                <a:schemeClr val="dk1"/>
              </a:buClr>
              <a:buSzPts val="1100"/>
              <a:buFont typeface="Arial"/>
              <a:buNone/>
            </a:pPr>
            <a:r>
              <a:t/>
            </a:r>
            <a:endParaRPr sz="2200">
              <a:solidFill>
                <a:schemeClr val="dk1"/>
              </a:solidFill>
              <a:latin typeface="Times New Roman"/>
              <a:ea typeface="Times New Roman"/>
              <a:cs typeface="Times New Roman"/>
              <a:sym typeface="Times New Roman"/>
            </a:endParaRPr>
          </a:p>
        </p:txBody>
      </p:sp>
      <p:pic>
        <p:nvPicPr>
          <p:cNvPr id="76" name="Google Shape;76;g1f9cda8b01e_0_815"/>
          <p:cNvPicPr preferRelativeResize="0"/>
          <p:nvPr/>
        </p:nvPicPr>
        <p:blipFill>
          <a:blip r:embed="rId7">
            <a:alphaModFix/>
          </a:blip>
          <a:stretch>
            <a:fillRect/>
          </a:stretch>
        </p:blipFill>
        <p:spPr>
          <a:xfrm>
            <a:off x="6824050" y="1634698"/>
            <a:ext cx="5147698" cy="3588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id="254" name="Google Shape;254;g1dfecd392fc_0_0"/>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255" name="Google Shape;255;g1dfecd392fc_0_0"/>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256" name="Google Shape;256;g1dfecd392fc_0_0"/>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257" name="Google Shape;257;g1dfecd392fc_0_0"/>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
        <p:nvSpPr>
          <p:cNvPr id="258" name="Google Shape;258;g1dfecd392fc_0_0"/>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C00000"/>
              </a:buClr>
              <a:buSzPct val="88888"/>
              <a:buFont typeface="Marcellus"/>
              <a:buNone/>
            </a:pPr>
            <a:r>
              <a:rPr b="1" lang="en-US" sz="3600">
                <a:latin typeface="Times New Roman"/>
                <a:ea typeface="Times New Roman"/>
                <a:cs typeface="Times New Roman"/>
                <a:sym typeface="Times New Roman"/>
              </a:rPr>
              <a:t>Status (Training Model)</a:t>
            </a:r>
            <a:endParaRPr b="1" sz="3600">
              <a:latin typeface="Times New Roman"/>
              <a:ea typeface="Times New Roman"/>
              <a:cs typeface="Times New Roman"/>
              <a:sym typeface="Times New Roman"/>
            </a:endParaRPr>
          </a:p>
        </p:txBody>
      </p:sp>
      <p:sp>
        <p:nvSpPr>
          <p:cNvPr id="259" name="Google Shape;259;g1dfecd392fc_0_0"/>
          <p:cNvSpPr txBox="1"/>
          <p:nvPr/>
        </p:nvSpPr>
        <p:spPr>
          <a:xfrm>
            <a:off x="389125" y="1840750"/>
            <a:ext cx="11218500" cy="243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latin typeface="Times New Roman"/>
                <a:ea typeface="Times New Roman"/>
                <a:cs typeface="Times New Roman"/>
                <a:sym typeface="Times New Roman"/>
              </a:rPr>
              <a:t>Ways to improve performance of </a:t>
            </a:r>
            <a:r>
              <a:rPr lang="en-US" sz="2200">
                <a:latin typeface="Times New Roman"/>
                <a:ea typeface="Times New Roman"/>
                <a:cs typeface="Times New Roman"/>
                <a:sym typeface="Times New Roman"/>
              </a:rPr>
              <a:t>current</a:t>
            </a:r>
            <a:r>
              <a:rPr lang="en-US" sz="2200">
                <a:latin typeface="Times New Roman"/>
                <a:ea typeface="Times New Roman"/>
                <a:cs typeface="Times New Roman"/>
                <a:sym typeface="Times New Roman"/>
              </a:rPr>
              <a:t> model:</a:t>
            </a:r>
            <a:endParaRPr sz="2200">
              <a:latin typeface="Times New Roman"/>
              <a:ea typeface="Times New Roman"/>
              <a:cs typeface="Times New Roman"/>
              <a:sym typeface="Times New Roman"/>
            </a:endParaRPr>
          </a:p>
          <a:p>
            <a:pPr indent="0" lvl="0" marL="0" rtl="0" algn="l">
              <a:spcBef>
                <a:spcPts val="0"/>
              </a:spcBef>
              <a:spcAft>
                <a:spcPts val="0"/>
              </a:spcAft>
              <a:buNone/>
            </a:pPr>
            <a:r>
              <a:t/>
            </a:r>
            <a:endParaRPr sz="2200">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US" sz="2200">
                <a:latin typeface="Times New Roman"/>
                <a:ea typeface="Times New Roman"/>
                <a:cs typeface="Times New Roman"/>
                <a:sym typeface="Times New Roman"/>
              </a:rPr>
              <a:t>Increase the number of epochs in training</a:t>
            </a:r>
            <a:endParaRPr sz="2200">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US" sz="2200">
                <a:latin typeface="Times New Roman"/>
                <a:ea typeface="Times New Roman"/>
                <a:cs typeface="Times New Roman"/>
                <a:sym typeface="Times New Roman"/>
              </a:rPr>
              <a:t>Increase the amount of annotated images</a:t>
            </a:r>
            <a:endParaRPr sz="2200">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US" sz="2200">
                <a:latin typeface="Times New Roman"/>
                <a:ea typeface="Times New Roman"/>
                <a:cs typeface="Times New Roman"/>
                <a:sym typeface="Times New Roman"/>
              </a:rPr>
              <a:t>Diversify image conditions such as images of varying pitch and weather conditions</a:t>
            </a:r>
            <a:endParaRPr sz="2200">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US" sz="2200">
                <a:latin typeface="Times New Roman"/>
                <a:ea typeface="Times New Roman"/>
                <a:cs typeface="Times New Roman"/>
                <a:sym typeface="Times New Roman"/>
              </a:rPr>
              <a:t>Use a newer version of YOLO</a:t>
            </a:r>
            <a:endParaRPr sz="22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g1dfecd392fc_0_10"/>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265" name="Google Shape;265;g1dfecd392fc_0_10"/>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266" name="Google Shape;266;g1dfecd392fc_0_10"/>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267" name="Google Shape;267;g1dfecd392fc_0_10"/>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
        <p:nvSpPr>
          <p:cNvPr id="268" name="Google Shape;268;g1dfecd392fc_0_10"/>
          <p:cNvSpPr txBox="1"/>
          <p:nvPr>
            <p:ph type="title"/>
          </p:nvPr>
        </p:nvSpPr>
        <p:spPr>
          <a:xfrm>
            <a:off x="3874938" y="289350"/>
            <a:ext cx="44421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Challenges Faced</a:t>
            </a:r>
            <a:endParaRPr b="1" sz="3600">
              <a:latin typeface="Times New Roman"/>
              <a:ea typeface="Times New Roman"/>
              <a:cs typeface="Times New Roman"/>
              <a:sym typeface="Times New Roman"/>
            </a:endParaRPr>
          </a:p>
        </p:txBody>
      </p:sp>
      <p:sp>
        <p:nvSpPr>
          <p:cNvPr id="269" name="Google Shape;269;g1dfecd392fc_0_10"/>
          <p:cNvSpPr txBox="1"/>
          <p:nvPr/>
        </p:nvSpPr>
        <p:spPr>
          <a:xfrm>
            <a:off x="430525" y="1288800"/>
            <a:ext cx="11218500" cy="378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latin typeface="Times New Roman"/>
                <a:ea typeface="Times New Roman"/>
                <a:cs typeface="Times New Roman"/>
                <a:sym typeface="Times New Roman"/>
              </a:rPr>
              <a:t>Some of the various </a:t>
            </a:r>
            <a:r>
              <a:rPr lang="en-US" sz="2200">
                <a:latin typeface="Times New Roman"/>
                <a:ea typeface="Times New Roman"/>
                <a:cs typeface="Times New Roman"/>
                <a:sym typeface="Times New Roman"/>
              </a:rPr>
              <a:t>challenges</a:t>
            </a:r>
            <a:r>
              <a:rPr lang="en-US" sz="2200">
                <a:latin typeface="Times New Roman"/>
                <a:ea typeface="Times New Roman"/>
                <a:cs typeface="Times New Roman"/>
                <a:sym typeface="Times New Roman"/>
              </a:rPr>
              <a:t> we have faced till now, during the annotating and model building stages are:</a:t>
            </a:r>
            <a:endParaRPr sz="2200">
              <a:latin typeface="Times New Roman"/>
              <a:ea typeface="Times New Roman"/>
              <a:cs typeface="Times New Roman"/>
              <a:sym typeface="Times New Roman"/>
            </a:endParaRPr>
          </a:p>
          <a:p>
            <a:pPr indent="0" lvl="0" marL="0" rtl="0" algn="l">
              <a:spcBef>
                <a:spcPts val="0"/>
              </a:spcBef>
              <a:spcAft>
                <a:spcPts val="0"/>
              </a:spcAft>
              <a:buNone/>
            </a:pPr>
            <a:r>
              <a:t/>
            </a:r>
            <a:endParaRPr sz="2200">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US" sz="2200">
                <a:latin typeface="Times New Roman"/>
                <a:ea typeface="Times New Roman"/>
                <a:cs typeface="Times New Roman"/>
                <a:sym typeface="Times New Roman"/>
              </a:rPr>
              <a:t>Finding a proper dataset, with ample amount of images with proper lighting, camera angle, and definition quality</a:t>
            </a:r>
            <a:endParaRPr sz="2200">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US" sz="2200">
                <a:latin typeface="Times New Roman"/>
                <a:ea typeface="Times New Roman"/>
                <a:cs typeface="Times New Roman"/>
                <a:sym typeface="Times New Roman"/>
              </a:rPr>
              <a:t>Creating proper bounding boxes with appropriate margins and padding</a:t>
            </a:r>
            <a:endParaRPr sz="2200">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US" sz="2200">
                <a:latin typeface="Times New Roman"/>
                <a:ea typeface="Times New Roman"/>
                <a:cs typeface="Times New Roman"/>
                <a:sym typeface="Times New Roman"/>
              </a:rPr>
              <a:t>Annotating each image one by one takes a lot of time</a:t>
            </a:r>
            <a:endParaRPr sz="2200">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US" sz="2200">
                <a:latin typeface="Times New Roman"/>
                <a:ea typeface="Times New Roman"/>
                <a:cs typeface="Times New Roman"/>
                <a:sym typeface="Times New Roman"/>
              </a:rPr>
              <a:t>Difficulty in finding the ball in certain frames</a:t>
            </a:r>
            <a:endParaRPr sz="2200">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US" sz="2200">
                <a:latin typeface="Times New Roman"/>
                <a:ea typeface="Times New Roman"/>
                <a:cs typeface="Times New Roman"/>
                <a:sym typeface="Times New Roman"/>
              </a:rPr>
              <a:t>Difficulty in annotating players and/or the referee in separate bounding boxes while they overlap in certain frames</a:t>
            </a:r>
            <a:endParaRPr sz="22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g226874da35d_0_18"/>
          <p:cNvSpPr txBox="1"/>
          <p:nvPr>
            <p:ph type="title"/>
          </p:nvPr>
        </p:nvSpPr>
        <p:spPr>
          <a:xfrm>
            <a:off x="4514975" y="289350"/>
            <a:ext cx="2688300" cy="82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C00000"/>
              </a:buClr>
              <a:buSzPct val="88888"/>
              <a:buFont typeface="Marcellus"/>
              <a:buNone/>
            </a:pPr>
            <a:r>
              <a:rPr b="1" lang="en-US" sz="3600">
                <a:latin typeface="Times New Roman"/>
                <a:ea typeface="Times New Roman"/>
                <a:cs typeface="Times New Roman"/>
                <a:sym typeface="Times New Roman"/>
              </a:rPr>
              <a:t>Future </a:t>
            </a:r>
            <a:r>
              <a:rPr b="1" lang="en-US" sz="3600">
                <a:latin typeface="Times New Roman"/>
                <a:ea typeface="Times New Roman"/>
                <a:cs typeface="Times New Roman"/>
                <a:sym typeface="Times New Roman"/>
              </a:rPr>
              <a:t>Scope</a:t>
            </a:r>
            <a:endParaRPr b="1" sz="3600">
              <a:latin typeface="Times New Roman"/>
              <a:ea typeface="Times New Roman"/>
              <a:cs typeface="Times New Roman"/>
              <a:sym typeface="Times New Roman"/>
            </a:endParaRPr>
          </a:p>
        </p:txBody>
      </p:sp>
      <p:pic>
        <p:nvPicPr>
          <p:cNvPr id="275" name="Google Shape;275;g226874da35d_0_18"/>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276" name="Google Shape;276;g226874da35d_0_18"/>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277" name="Google Shape;277;g226874da35d_0_18"/>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278" name="Google Shape;278;g226874da35d_0_18"/>
          <p:cNvSpPr txBox="1"/>
          <p:nvPr/>
        </p:nvSpPr>
        <p:spPr>
          <a:xfrm>
            <a:off x="947700" y="1731550"/>
            <a:ext cx="10296600" cy="3159600"/>
          </a:xfrm>
          <a:prstGeom prst="rect">
            <a:avLst/>
          </a:prstGeom>
          <a:noFill/>
          <a:ln>
            <a:noFill/>
          </a:ln>
        </p:spPr>
        <p:txBody>
          <a:bodyPr anchorCtr="0" anchor="t" bIns="45700" lIns="91425" spcFirstLastPara="1" rIns="91425" wrap="square" tIns="45700">
            <a:normAutofit/>
          </a:bodyPr>
          <a:lstStyle/>
          <a:p>
            <a:pPr indent="-368300" lvl="0" marL="457200" rtl="0" algn="just">
              <a:lnSpc>
                <a:spcPct val="115000"/>
              </a:lnSpc>
              <a:spcBef>
                <a:spcPts val="1200"/>
              </a:spcBef>
              <a:spcAft>
                <a:spcPts val="0"/>
              </a:spcAft>
              <a:buClr>
                <a:schemeClr val="dk1"/>
              </a:buClr>
              <a:buSzPts val="2200"/>
              <a:buFont typeface="Times New Roman"/>
              <a:buChar char="●"/>
            </a:pPr>
            <a:r>
              <a:rPr b="1" lang="en-US" sz="2200">
                <a:solidFill>
                  <a:schemeClr val="dk1"/>
                </a:solidFill>
                <a:highlight>
                  <a:srgbClr val="FFFFFF"/>
                </a:highlight>
                <a:latin typeface="Times New Roman"/>
                <a:ea typeface="Times New Roman"/>
                <a:cs typeface="Times New Roman"/>
                <a:sym typeface="Times New Roman"/>
              </a:rPr>
              <a:t>Multiple Player Detection</a:t>
            </a:r>
            <a:r>
              <a:rPr lang="en-US" sz="2200">
                <a:solidFill>
                  <a:schemeClr val="dk1"/>
                </a:solidFill>
                <a:highlight>
                  <a:srgbClr val="FFFFFF"/>
                </a:highlight>
                <a:latin typeface="Times New Roman"/>
                <a:ea typeface="Times New Roman"/>
                <a:cs typeface="Times New Roman"/>
                <a:sym typeface="Times New Roman"/>
              </a:rPr>
              <a:t> – The system will be able to detect the speed of multiple players simultaneously</a:t>
            </a:r>
            <a:endParaRPr sz="2200">
              <a:solidFill>
                <a:schemeClr val="dk1"/>
              </a:solidFill>
              <a:highlight>
                <a:srgbClr val="FFFFFF"/>
              </a:highlight>
              <a:latin typeface="Times New Roman"/>
              <a:ea typeface="Times New Roman"/>
              <a:cs typeface="Times New Roman"/>
              <a:sym typeface="Times New Roman"/>
            </a:endParaRPr>
          </a:p>
          <a:p>
            <a:pPr indent="-368300" lvl="0" marL="457200" rtl="0" algn="just">
              <a:lnSpc>
                <a:spcPct val="115000"/>
              </a:lnSpc>
              <a:spcBef>
                <a:spcPts val="0"/>
              </a:spcBef>
              <a:spcAft>
                <a:spcPts val="0"/>
              </a:spcAft>
              <a:buClr>
                <a:schemeClr val="dk1"/>
              </a:buClr>
              <a:buSzPts val="2200"/>
              <a:buFont typeface="Times New Roman"/>
              <a:buChar char="●"/>
            </a:pPr>
            <a:r>
              <a:rPr b="1" lang="en-US" sz="2200">
                <a:solidFill>
                  <a:schemeClr val="dk1"/>
                </a:solidFill>
                <a:highlight>
                  <a:srgbClr val="FFFFFF"/>
                </a:highlight>
                <a:latin typeface="Times New Roman"/>
                <a:ea typeface="Times New Roman"/>
                <a:cs typeface="Times New Roman"/>
                <a:sym typeface="Times New Roman"/>
              </a:rPr>
              <a:t>Speed Measurement</a:t>
            </a:r>
            <a:r>
              <a:rPr lang="en-US" sz="2200">
                <a:solidFill>
                  <a:schemeClr val="dk1"/>
                </a:solidFill>
                <a:highlight>
                  <a:srgbClr val="FFFFFF"/>
                </a:highlight>
                <a:latin typeface="Times New Roman"/>
                <a:ea typeface="Times New Roman"/>
                <a:cs typeface="Times New Roman"/>
                <a:sym typeface="Times New Roman"/>
              </a:rPr>
              <a:t> – The system will accurately measure the speed of players in real-time during games and training sessions.</a:t>
            </a:r>
            <a:endParaRPr sz="2200">
              <a:solidFill>
                <a:schemeClr val="dk1"/>
              </a:solidFill>
              <a:highlight>
                <a:srgbClr val="FFFFFF"/>
              </a:highlight>
              <a:latin typeface="Times New Roman"/>
              <a:ea typeface="Times New Roman"/>
              <a:cs typeface="Times New Roman"/>
              <a:sym typeface="Times New Roman"/>
            </a:endParaRPr>
          </a:p>
          <a:p>
            <a:pPr indent="-368300" lvl="0" marL="457200" rtl="0" algn="just">
              <a:lnSpc>
                <a:spcPct val="115000"/>
              </a:lnSpc>
              <a:spcBef>
                <a:spcPts val="0"/>
              </a:spcBef>
              <a:spcAft>
                <a:spcPts val="0"/>
              </a:spcAft>
              <a:buClr>
                <a:schemeClr val="dk1"/>
              </a:buClr>
              <a:buSzPts val="2200"/>
              <a:buFont typeface="Times New Roman"/>
              <a:buChar char="●"/>
            </a:pPr>
            <a:r>
              <a:rPr b="1" lang="en-US" sz="2200">
                <a:solidFill>
                  <a:schemeClr val="dk1"/>
                </a:solidFill>
                <a:highlight>
                  <a:srgbClr val="FFFFFF"/>
                </a:highlight>
                <a:latin typeface="Times New Roman"/>
                <a:ea typeface="Times New Roman"/>
                <a:cs typeface="Times New Roman"/>
                <a:sym typeface="Times New Roman"/>
              </a:rPr>
              <a:t>Object Detection</a:t>
            </a:r>
            <a:r>
              <a:rPr lang="en-US" sz="2200">
                <a:solidFill>
                  <a:schemeClr val="dk1"/>
                </a:solidFill>
                <a:highlight>
                  <a:srgbClr val="FFFFFF"/>
                </a:highlight>
                <a:latin typeface="Times New Roman"/>
                <a:ea typeface="Times New Roman"/>
                <a:cs typeface="Times New Roman"/>
                <a:sym typeface="Times New Roman"/>
              </a:rPr>
              <a:t> – Alongside detecting players, the model should also be able to detect different objects/balls used in different sports.</a:t>
            </a:r>
            <a:endParaRPr sz="2200">
              <a:solidFill>
                <a:schemeClr val="dk1"/>
              </a:solidFill>
              <a:highlight>
                <a:srgbClr val="FFFFFF"/>
              </a:highlight>
              <a:latin typeface="Times New Roman"/>
              <a:ea typeface="Times New Roman"/>
              <a:cs typeface="Times New Roman"/>
              <a:sym typeface="Times New Roman"/>
            </a:endParaRPr>
          </a:p>
          <a:p>
            <a:pPr indent="-368300" lvl="0" marL="457200" rtl="0" algn="just">
              <a:lnSpc>
                <a:spcPct val="115000"/>
              </a:lnSpc>
              <a:spcBef>
                <a:spcPts val="0"/>
              </a:spcBef>
              <a:spcAft>
                <a:spcPts val="0"/>
              </a:spcAft>
              <a:buClr>
                <a:schemeClr val="dk1"/>
              </a:buClr>
              <a:buSzPts val="2200"/>
              <a:buFont typeface="Times New Roman"/>
              <a:buChar char="●"/>
            </a:pPr>
            <a:r>
              <a:rPr b="1" lang="en-US" sz="2200">
                <a:solidFill>
                  <a:schemeClr val="dk1"/>
                </a:solidFill>
                <a:highlight>
                  <a:srgbClr val="FFFFFF"/>
                </a:highlight>
                <a:latin typeface="Times New Roman"/>
                <a:ea typeface="Times New Roman"/>
                <a:cs typeface="Times New Roman"/>
                <a:sym typeface="Times New Roman"/>
              </a:rPr>
              <a:t>Movement Tracking </a:t>
            </a:r>
            <a:r>
              <a:rPr lang="en-US" sz="2200">
                <a:solidFill>
                  <a:schemeClr val="dk1"/>
                </a:solidFill>
                <a:highlight>
                  <a:srgbClr val="FFFFFF"/>
                </a:highlight>
                <a:latin typeface="Times New Roman"/>
                <a:ea typeface="Times New Roman"/>
                <a:cs typeface="Times New Roman"/>
                <a:sym typeface="Times New Roman"/>
              </a:rPr>
              <a:t>– Track </a:t>
            </a:r>
            <a:r>
              <a:rPr lang="en-US" sz="2200">
                <a:solidFill>
                  <a:schemeClr val="dk1"/>
                </a:solidFill>
                <a:highlight>
                  <a:srgbClr val="FFFFFF"/>
                </a:highlight>
                <a:latin typeface="Times New Roman"/>
                <a:ea typeface="Times New Roman"/>
                <a:cs typeface="Times New Roman"/>
                <a:sym typeface="Times New Roman"/>
              </a:rPr>
              <a:t>player</a:t>
            </a:r>
            <a:r>
              <a:rPr lang="en-US" sz="2200">
                <a:solidFill>
                  <a:schemeClr val="dk1"/>
                </a:solidFill>
                <a:highlight>
                  <a:srgbClr val="FFFFFF"/>
                </a:highlight>
                <a:latin typeface="Times New Roman"/>
                <a:ea typeface="Times New Roman"/>
                <a:cs typeface="Times New Roman"/>
                <a:sym typeface="Times New Roman"/>
              </a:rPr>
              <a:t> movement and </a:t>
            </a:r>
            <a:r>
              <a:rPr lang="en-US" sz="2200">
                <a:solidFill>
                  <a:schemeClr val="dk1"/>
                </a:solidFill>
                <a:highlight>
                  <a:srgbClr val="FFFFFF"/>
                </a:highlight>
                <a:latin typeface="Times New Roman"/>
                <a:ea typeface="Times New Roman"/>
                <a:cs typeface="Times New Roman"/>
                <a:sym typeface="Times New Roman"/>
              </a:rPr>
              <a:t>directions across frames</a:t>
            </a:r>
            <a:endParaRPr sz="2200">
              <a:solidFill>
                <a:schemeClr val="dk1"/>
              </a:solidFill>
              <a:highlight>
                <a:srgbClr val="FFFFFF"/>
              </a:highlight>
              <a:latin typeface="Times New Roman"/>
              <a:ea typeface="Times New Roman"/>
              <a:cs typeface="Times New Roman"/>
              <a:sym typeface="Times New Roman"/>
            </a:endParaRPr>
          </a:p>
          <a:p>
            <a:pPr indent="0" lvl="0" marL="0" marR="0" rtl="0" algn="l">
              <a:lnSpc>
                <a:spcPct val="90000"/>
              </a:lnSpc>
              <a:spcBef>
                <a:spcPts val="0"/>
              </a:spcBef>
              <a:spcAft>
                <a:spcPts val="0"/>
              </a:spcAft>
              <a:buNone/>
            </a:pPr>
            <a:r>
              <a:t/>
            </a:r>
            <a:endParaRPr/>
          </a:p>
        </p:txBody>
      </p:sp>
      <p:pic>
        <p:nvPicPr>
          <p:cNvPr descr="A close up of a sign&#10;&#10;Description automatically generated" id="279" name="Google Shape;279;g226874da35d_0_18"/>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227f5b7e06f_0_32"/>
          <p:cNvSpPr txBox="1"/>
          <p:nvPr>
            <p:ph type="title"/>
          </p:nvPr>
        </p:nvSpPr>
        <p:spPr>
          <a:xfrm>
            <a:off x="3381438" y="1919125"/>
            <a:ext cx="5429100" cy="24504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7000">
                <a:latin typeface="Times New Roman"/>
                <a:ea typeface="Times New Roman"/>
                <a:cs typeface="Times New Roman"/>
                <a:sym typeface="Times New Roman"/>
              </a:rPr>
              <a:t>Thank You!</a:t>
            </a:r>
            <a:endParaRPr b="1" sz="7000">
              <a:latin typeface="Times New Roman"/>
              <a:ea typeface="Times New Roman"/>
              <a:cs typeface="Times New Roman"/>
              <a:sym typeface="Times New Roman"/>
            </a:endParaRPr>
          </a:p>
        </p:txBody>
      </p:sp>
      <p:pic>
        <p:nvPicPr>
          <p:cNvPr id="285" name="Google Shape;285;g227f5b7e06f_0_32"/>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286" name="Google Shape;286;g227f5b7e06f_0_32"/>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287" name="Google Shape;287;g227f5b7e06f_0_32"/>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288" name="Google Shape;288;g227f5b7e06f_0_32"/>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g1f9cda8b01e_0_824"/>
          <p:cNvSpPr txBox="1"/>
          <p:nvPr>
            <p:ph type="title"/>
          </p:nvPr>
        </p:nvSpPr>
        <p:spPr>
          <a:xfrm>
            <a:off x="4150363" y="293888"/>
            <a:ext cx="3846600" cy="817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Objective</a:t>
            </a:r>
            <a:endParaRPr b="1" sz="3600">
              <a:latin typeface="Times New Roman"/>
              <a:ea typeface="Times New Roman"/>
              <a:cs typeface="Times New Roman"/>
              <a:sym typeface="Times New Roman"/>
            </a:endParaRPr>
          </a:p>
        </p:txBody>
      </p:sp>
      <p:pic>
        <p:nvPicPr>
          <p:cNvPr id="82" name="Google Shape;82;g1f9cda8b01e_0_824"/>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83" name="Google Shape;83;g1f9cda8b01e_0_824"/>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84" name="Google Shape;84;g1f9cda8b01e_0_824"/>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85" name="Google Shape;85;g1f9cda8b01e_0_824"/>
          <p:cNvSpPr txBox="1"/>
          <p:nvPr/>
        </p:nvSpPr>
        <p:spPr>
          <a:xfrm>
            <a:off x="1538875" y="1630650"/>
            <a:ext cx="9069600" cy="3596700"/>
          </a:xfrm>
          <a:prstGeom prst="rect">
            <a:avLst/>
          </a:prstGeom>
          <a:noFill/>
          <a:ln>
            <a:noFill/>
          </a:ln>
        </p:spPr>
        <p:txBody>
          <a:bodyPr anchorCtr="0" anchor="t" bIns="45700" lIns="91425" spcFirstLastPara="1" rIns="91425" wrap="square" tIns="45700">
            <a:normAutofit/>
          </a:bodyPr>
          <a:lstStyle/>
          <a:p>
            <a:pPr indent="-368300" lvl="0" marL="457200" marR="0" rtl="0" algn="l">
              <a:lnSpc>
                <a:spcPct val="100000"/>
              </a:lnSpc>
              <a:spcBef>
                <a:spcPts val="0"/>
              </a:spcBef>
              <a:spcAft>
                <a:spcPts val="0"/>
              </a:spcAft>
              <a:buClr>
                <a:schemeClr val="dk1"/>
              </a:buClr>
              <a:buSzPts val="2200"/>
              <a:buFont typeface="Times New Roman"/>
              <a:buChar char="●"/>
            </a:pPr>
            <a:r>
              <a:rPr lang="en-US" sz="2200">
                <a:solidFill>
                  <a:schemeClr val="dk1"/>
                </a:solidFill>
                <a:latin typeface="Times New Roman"/>
                <a:ea typeface="Times New Roman"/>
                <a:cs typeface="Times New Roman"/>
                <a:sym typeface="Times New Roman"/>
              </a:rPr>
              <a:t>Develop a system that can track and analyze player movements and actions</a:t>
            </a:r>
            <a:endParaRPr sz="2200">
              <a:solidFill>
                <a:schemeClr val="dk1"/>
              </a:solidFill>
              <a:latin typeface="Times New Roman"/>
              <a:ea typeface="Times New Roman"/>
              <a:cs typeface="Times New Roman"/>
              <a:sym typeface="Times New Roman"/>
            </a:endParaRPr>
          </a:p>
          <a:p>
            <a:pPr indent="-368300" lvl="0" marL="457200" marR="0" rtl="0" algn="l">
              <a:lnSpc>
                <a:spcPct val="100000"/>
              </a:lnSpc>
              <a:spcBef>
                <a:spcPts val="0"/>
              </a:spcBef>
              <a:spcAft>
                <a:spcPts val="0"/>
              </a:spcAft>
              <a:buClr>
                <a:schemeClr val="dk1"/>
              </a:buClr>
              <a:buSzPts val="2200"/>
              <a:buFont typeface="Times New Roman"/>
              <a:buChar char="●"/>
            </a:pPr>
            <a:r>
              <a:rPr lang="en-US" sz="2200">
                <a:solidFill>
                  <a:schemeClr val="dk1"/>
                </a:solidFill>
                <a:latin typeface="Times New Roman"/>
                <a:ea typeface="Times New Roman"/>
                <a:cs typeface="Times New Roman"/>
                <a:sym typeface="Times New Roman"/>
              </a:rPr>
              <a:t>Use the collected data to provide feedback to coaches and players </a:t>
            </a:r>
            <a:endParaRPr sz="2200">
              <a:solidFill>
                <a:schemeClr val="dk1"/>
              </a:solidFill>
              <a:latin typeface="Times New Roman"/>
              <a:ea typeface="Times New Roman"/>
              <a:cs typeface="Times New Roman"/>
              <a:sym typeface="Times New Roman"/>
            </a:endParaRPr>
          </a:p>
          <a:p>
            <a:pPr indent="-368300" lvl="0" marL="457200" marR="0" rtl="0" algn="l">
              <a:lnSpc>
                <a:spcPct val="100000"/>
              </a:lnSpc>
              <a:spcBef>
                <a:spcPts val="0"/>
              </a:spcBef>
              <a:spcAft>
                <a:spcPts val="0"/>
              </a:spcAft>
              <a:buClr>
                <a:schemeClr val="dk1"/>
              </a:buClr>
              <a:buSzPts val="2200"/>
              <a:buFont typeface="Times New Roman"/>
              <a:buChar char="●"/>
            </a:pPr>
            <a:r>
              <a:rPr lang="en-US" sz="2200">
                <a:solidFill>
                  <a:schemeClr val="dk1"/>
                </a:solidFill>
                <a:latin typeface="Times New Roman"/>
                <a:ea typeface="Times New Roman"/>
                <a:cs typeface="Times New Roman"/>
                <a:sym typeface="Times New Roman"/>
              </a:rPr>
              <a:t>Continuously update and refine the system based on feedback</a:t>
            </a:r>
            <a:endParaRPr sz="2500">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25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25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2500">
              <a:solidFill>
                <a:schemeClr val="dk1"/>
              </a:solidFill>
              <a:latin typeface="Times New Roman"/>
              <a:ea typeface="Times New Roman"/>
              <a:cs typeface="Times New Roman"/>
              <a:sym typeface="Times New Roman"/>
            </a:endParaRPr>
          </a:p>
        </p:txBody>
      </p:sp>
      <p:pic>
        <p:nvPicPr>
          <p:cNvPr descr="A close up of a sign&#10;&#10;Description automatically generated" id="86" name="Google Shape;86;g1f9cda8b01e_0_824"/>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pic>
        <p:nvPicPr>
          <p:cNvPr id="87" name="Google Shape;87;g1f9cda8b01e_0_824"/>
          <p:cNvPicPr preferRelativeResize="0"/>
          <p:nvPr/>
        </p:nvPicPr>
        <p:blipFill rotWithShape="1">
          <a:blip r:embed="rId7">
            <a:alphaModFix/>
          </a:blip>
          <a:srcRect b="0" l="0" r="0" t="36808"/>
          <a:stretch/>
        </p:blipFill>
        <p:spPr>
          <a:xfrm>
            <a:off x="0" y="3264425"/>
            <a:ext cx="12192000" cy="28154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g228605e128e_0_7"/>
          <p:cNvSpPr txBox="1"/>
          <p:nvPr>
            <p:ph type="title"/>
          </p:nvPr>
        </p:nvSpPr>
        <p:spPr>
          <a:xfrm>
            <a:off x="3681163" y="289350"/>
            <a:ext cx="47850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Literature Survey</a:t>
            </a:r>
            <a:endParaRPr b="1" sz="3600">
              <a:latin typeface="Times New Roman"/>
              <a:ea typeface="Times New Roman"/>
              <a:cs typeface="Times New Roman"/>
              <a:sym typeface="Times New Roman"/>
            </a:endParaRPr>
          </a:p>
        </p:txBody>
      </p:sp>
      <p:pic>
        <p:nvPicPr>
          <p:cNvPr id="93" name="Google Shape;93;g228605e128e_0_7"/>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94" name="Google Shape;94;g228605e128e_0_7"/>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95" name="Google Shape;95;g228605e128e_0_7"/>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96" name="Google Shape;96;g228605e128e_0_7"/>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graphicFrame>
        <p:nvGraphicFramePr>
          <p:cNvPr id="97" name="Google Shape;97;g228605e128e_0_7"/>
          <p:cNvGraphicFramePr/>
          <p:nvPr/>
        </p:nvGraphicFramePr>
        <p:xfrm>
          <a:off x="1118475" y="1301100"/>
          <a:ext cx="3000000" cy="3000000"/>
        </p:xfrm>
        <a:graphic>
          <a:graphicData uri="http://schemas.openxmlformats.org/drawingml/2006/table">
            <a:tbl>
              <a:tblPr>
                <a:noFill/>
                <a:tableStyleId>{FC61EF5D-060D-4BDF-BE98-A9F2F4E3D23B}</a:tableStyleId>
              </a:tblPr>
              <a:tblGrid>
                <a:gridCol w="2525425"/>
                <a:gridCol w="2525425"/>
                <a:gridCol w="2525425"/>
                <a:gridCol w="2525425"/>
              </a:tblGrid>
              <a:tr h="784200">
                <a:tc>
                  <a:txBody>
                    <a:bodyPr/>
                    <a:lstStyle/>
                    <a:p>
                      <a:pPr indent="0" lvl="0" marL="0" marR="0" rtl="0" algn="l">
                        <a:lnSpc>
                          <a:spcPct val="115000"/>
                        </a:lnSpc>
                        <a:spcBef>
                          <a:spcPts val="0"/>
                        </a:spcBef>
                        <a:spcAft>
                          <a:spcPts val="1500"/>
                        </a:spcAft>
                        <a:buNone/>
                      </a:pPr>
                      <a:r>
                        <a:rPr lang="en-US" sz="1900">
                          <a:solidFill>
                            <a:schemeClr val="dk1"/>
                          </a:solidFill>
                          <a:latin typeface="Times New Roman"/>
                          <a:ea typeface="Times New Roman"/>
                          <a:cs typeface="Times New Roman"/>
                          <a:sym typeface="Times New Roman"/>
                        </a:rPr>
                        <a:t>Author</a:t>
                      </a:r>
                      <a:endParaRPr sz="1900">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15000"/>
                        </a:lnSpc>
                        <a:spcBef>
                          <a:spcPts val="0"/>
                        </a:spcBef>
                        <a:spcAft>
                          <a:spcPts val="0"/>
                        </a:spcAft>
                        <a:buNone/>
                      </a:pPr>
                      <a:r>
                        <a:rPr lang="en-US" sz="1900">
                          <a:solidFill>
                            <a:schemeClr val="dk1"/>
                          </a:solidFill>
                          <a:latin typeface="Times New Roman"/>
                          <a:ea typeface="Times New Roman"/>
                          <a:cs typeface="Times New Roman"/>
                          <a:sym typeface="Times New Roman"/>
                        </a:rPr>
                        <a:t>Thesis Title</a:t>
                      </a:r>
                      <a:endParaRPr sz="1900">
                        <a:solidFill>
                          <a:schemeClr val="dk1"/>
                        </a:solidFill>
                        <a:latin typeface="Times New Roman"/>
                        <a:ea typeface="Times New Roman"/>
                        <a:cs typeface="Times New Roman"/>
                        <a:sym typeface="Times New Roman"/>
                      </a:endParaRPr>
                    </a:p>
                    <a:p>
                      <a:pPr indent="0" lvl="0" marL="0" marR="0" rtl="0" algn="l">
                        <a:lnSpc>
                          <a:spcPct val="115000"/>
                        </a:lnSpc>
                        <a:spcBef>
                          <a:spcPts val="1500"/>
                        </a:spcBef>
                        <a:spcAft>
                          <a:spcPts val="1500"/>
                        </a:spcAft>
                        <a:buNone/>
                      </a:pPr>
                      <a:r>
                        <a:t/>
                      </a:r>
                      <a:endParaRPr sz="1900">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15000"/>
                        </a:lnSpc>
                        <a:spcBef>
                          <a:spcPts val="0"/>
                        </a:spcBef>
                        <a:spcAft>
                          <a:spcPts val="0"/>
                        </a:spcAft>
                        <a:buNone/>
                      </a:pPr>
                      <a:r>
                        <a:rPr lang="en-US" sz="1900">
                          <a:solidFill>
                            <a:schemeClr val="dk1"/>
                          </a:solidFill>
                          <a:latin typeface="Times New Roman"/>
                          <a:ea typeface="Times New Roman"/>
                          <a:cs typeface="Times New Roman"/>
                          <a:sym typeface="Times New Roman"/>
                        </a:rPr>
                        <a:t>Reference</a:t>
                      </a:r>
                      <a:endParaRPr sz="1900">
                        <a:solidFill>
                          <a:schemeClr val="dk1"/>
                        </a:solidFill>
                        <a:latin typeface="Times New Roman"/>
                        <a:ea typeface="Times New Roman"/>
                        <a:cs typeface="Times New Roman"/>
                        <a:sym typeface="Times New Roman"/>
                      </a:endParaRPr>
                    </a:p>
                    <a:p>
                      <a:pPr indent="0" lvl="0" marL="0" marR="0" rtl="0" algn="l">
                        <a:lnSpc>
                          <a:spcPct val="115000"/>
                        </a:lnSpc>
                        <a:spcBef>
                          <a:spcPts val="1500"/>
                        </a:spcBef>
                        <a:spcAft>
                          <a:spcPts val="1500"/>
                        </a:spcAft>
                        <a:buNone/>
                      </a:pPr>
                      <a:r>
                        <a:t/>
                      </a:r>
                      <a:endParaRPr sz="1900">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15000"/>
                        </a:lnSpc>
                        <a:spcBef>
                          <a:spcPts val="0"/>
                        </a:spcBef>
                        <a:spcAft>
                          <a:spcPts val="0"/>
                        </a:spcAft>
                        <a:buNone/>
                      </a:pPr>
                      <a:r>
                        <a:rPr lang="en-US" sz="1900">
                          <a:solidFill>
                            <a:schemeClr val="dk1"/>
                          </a:solidFill>
                          <a:latin typeface="Times New Roman"/>
                          <a:ea typeface="Times New Roman"/>
                          <a:cs typeface="Times New Roman"/>
                          <a:sym typeface="Times New Roman"/>
                        </a:rPr>
                        <a:t>Published</a:t>
                      </a:r>
                      <a:endParaRPr sz="1900">
                        <a:solidFill>
                          <a:schemeClr val="dk1"/>
                        </a:solidFill>
                        <a:latin typeface="Times New Roman"/>
                        <a:ea typeface="Times New Roman"/>
                        <a:cs typeface="Times New Roman"/>
                        <a:sym typeface="Times New Roman"/>
                      </a:endParaRPr>
                    </a:p>
                    <a:p>
                      <a:pPr indent="0" lvl="0" marL="0" marR="0" rtl="0" algn="l">
                        <a:lnSpc>
                          <a:spcPct val="115000"/>
                        </a:lnSpc>
                        <a:spcBef>
                          <a:spcPts val="1500"/>
                        </a:spcBef>
                        <a:spcAft>
                          <a:spcPts val="1500"/>
                        </a:spcAft>
                        <a:buNone/>
                      </a:pPr>
                      <a:r>
                        <a:t/>
                      </a:r>
                      <a:endParaRPr sz="1900">
                        <a:solidFill>
                          <a:schemeClr val="dk1"/>
                        </a:solidFill>
                        <a:latin typeface="Times New Roman"/>
                        <a:ea typeface="Times New Roman"/>
                        <a:cs typeface="Times New Roman"/>
                        <a:sym typeface="Times New Roman"/>
                      </a:endParaRPr>
                    </a:p>
                  </a:txBody>
                  <a:tcPr marT="91425" marB="91425" marR="91425" marL="91425"/>
                </a:tc>
              </a:tr>
              <a:tr h="1394600">
                <a:tc>
                  <a:txBody>
                    <a:bodyPr/>
                    <a:lstStyle/>
                    <a:p>
                      <a:pPr indent="0" lvl="0" marL="0" marR="0" rtl="0" algn="l">
                        <a:lnSpc>
                          <a:spcPct val="115000"/>
                        </a:lnSpc>
                        <a:spcBef>
                          <a:spcPts val="0"/>
                        </a:spcBef>
                        <a:spcAft>
                          <a:spcPts val="1500"/>
                        </a:spcAft>
                        <a:buNone/>
                      </a:pPr>
                      <a:r>
                        <a:rPr lang="en-US" sz="1900">
                          <a:solidFill>
                            <a:schemeClr val="dk1"/>
                          </a:solidFill>
                          <a:latin typeface="Times New Roman"/>
                          <a:ea typeface="Times New Roman"/>
                          <a:cs typeface="Times New Roman"/>
                          <a:sym typeface="Times New Roman"/>
                        </a:rPr>
                        <a:t>Tianyi Wang</a:t>
                      </a:r>
                      <a:endParaRPr sz="1900">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15000"/>
                        </a:lnSpc>
                        <a:spcBef>
                          <a:spcPts val="0"/>
                        </a:spcBef>
                        <a:spcAft>
                          <a:spcPts val="0"/>
                        </a:spcAft>
                        <a:buNone/>
                      </a:pPr>
                      <a:r>
                        <a:rPr lang="en-US" sz="1900">
                          <a:solidFill>
                            <a:schemeClr val="dk1"/>
                          </a:solidFill>
                          <a:latin typeface="Times New Roman"/>
                          <a:ea typeface="Times New Roman"/>
                          <a:cs typeface="Times New Roman"/>
                          <a:sym typeface="Times New Roman"/>
                        </a:rPr>
                        <a:t>Deep Learning-Based Football Player Detection in Videos</a:t>
                      </a:r>
                      <a:endParaRPr sz="1900">
                        <a:solidFill>
                          <a:schemeClr val="dk1"/>
                        </a:solidFill>
                        <a:latin typeface="Times New Roman"/>
                        <a:ea typeface="Times New Roman"/>
                        <a:cs typeface="Times New Roman"/>
                        <a:sym typeface="Times New Roman"/>
                      </a:endParaRPr>
                    </a:p>
                    <a:p>
                      <a:pPr indent="0" lvl="0" marL="0" marR="0" rtl="0" algn="l">
                        <a:lnSpc>
                          <a:spcPct val="115000"/>
                        </a:lnSpc>
                        <a:spcBef>
                          <a:spcPts val="1500"/>
                        </a:spcBef>
                        <a:spcAft>
                          <a:spcPts val="1500"/>
                        </a:spcAft>
                        <a:buNone/>
                      </a:pPr>
                      <a:r>
                        <a:t/>
                      </a:r>
                      <a:endParaRPr sz="1900">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15000"/>
                        </a:lnSpc>
                        <a:spcBef>
                          <a:spcPts val="0"/>
                        </a:spcBef>
                        <a:spcAft>
                          <a:spcPts val="1500"/>
                        </a:spcAft>
                        <a:buNone/>
                      </a:pPr>
                      <a:r>
                        <a:rPr lang="en-US" sz="1900">
                          <a:solidFill>
                            <a:schemeClr val="dk1"/>
                          </a:solidFill>
                          <a:latin typeface="Times New Roman"/>
                          <a:ea typeface="Times New Roman"/>
                          <a:cs typeface="Times New Roman"/>
                          <a:sym typeface="Times New Roman"/>
                        </a:rPr>
                        <a:t>https://www.ncbi.nlm.nih.gov/pmc/articles/PMC9296282/</a:t>
                      </a:r>
                      <a:endParaRPr sz="1900">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15000"/>
                        </a:lnSpc>
                        <a:spcBef>
                          <a:spcPts val="0"/>
                        </a:spcBef>
                        <a:spcAft>
                          <a:spcPts val="1500"/>
                        </a:spcAft>
                        <a:buNone/>
                      </a:pPr>
                      <a:r>
                        <a:rPr lang="en-US" sz="1900">
                          <a:solidFill>
                            <a:schemeClr val="dk1"/>
                          </a:solidFill>
                          <a:latin typeface="Times New Roman"/>
                          <a:ea typeface="Times New Roman"/>
                          <a:cs typeface="Times New Roman"/>
                          <a:sym typeface="Times New Roman"/>
                        </a:rPr>
                        <a:t>Published online 2022 Jul 12. doi: </a:t>
                      </a:r>
                      <a:r>
                        <a:rPr lang="en-US" sz="1900">
                          <a:solidFill>
                            <a:schemeClr val="dk1"/>
                          </a:solidFill>
                          <a:uFill>
                            <a:noFill/>
                          </a:uFill>
                          <a:latin typeface="Times New Roman"/>
                          <a:ea typeface="Times New Roman"/>
                          <a:cs typeface="Times New Roman"/>
                          <a:sym typeface="Times New Roman"/>
                          <a:hlinkClick r:id="rId7">
                            <a:extLst>
                              <a:ext uri="{A12FA001-AC4F-418D-AE19-62706E023703}">
                                <ahyp:hlinkClr val="tx"/>
                              </a:ext>
                            </a:extLst>
                          </a:hlinkClick>
                        </a:rPr>
                        <a:t>10.1155/2022/3540642</a:t>
                      </a:r>
                      <a:endParaRPr sz="1900">
                        <a:solidFill>
                          <a:schemeClr val="dk1"/>
                        </a:solidFill>
                        <a:latin typeface="Times New Roman"/>
                        <a:ea typeface="Times New Roman"/>
                        <a:cs typeface="Times New Roman"/>
                        <a:sym typeface="Times New Roman"/>
                      </a:endParaRPr>
                    </a:p>
                  </a:txBody>
                  <a:tcPr marT="91425" marB="91425" marR="91425" marL="91425"/>
                </a:tc>
              </a:tr>
              <a:tr h="1586625">
                <a:tc>
                  <a:txBody>
                    <a:bodyPr/>
                    <a:lstStyle/>
                    <a:p>
                      <a:pPr indent="0" lvl="0" marL="0" marR="0" rtl="0" algn="l">
                        <a:lnSpc>
                          <a:spcPct val="115000"/>
                        </a:lnSpc>
                        <a:spcBef>
                          <a:spcPts val="0"/>
                        </a:spcBef>
                        <a:spcAft>
                          <a:spcPts val="0"/>
                        </a:spcAft>
                        <a:buNone/>
                      </a:pPr>
                      <a:r>
                        <a:rPr lang="en-US" sz="1900">
                          <a:solidFill>
                            <a:schemeClr val="dk1"/>
                          </a:solidFill>
                          <a:latin typeface="Times New Roman"/>
                          <a:ea typeface="Times New Roman"/>
                          <a:cs typeface="Times New Roman"/>
                          <a:sym typeface="Times New Roman"/>
                        </a:rPr>
                        <a:t>Matija Buric </a:t>
                      </a:r>
                      <a:endParaRPr sz="1900">
                        <a:solidFill>
                          <a:schemeClr val="dk1"/>
                        </a:solidFill>
                        <a:latin typeface="Times New Roman"/>
                        <a:ea typeface="Times New Roman"/>
                        <a:cs typeface="Times New Roman"/>
                        <a:sym typeface="Times New Roman"/>
                      </a:endParaRPr>
                    </a:p>
                    <a:p>
                      <a:pPr indent="0" lvl="0" marL="0" marR="0" rtl="0" algn="l">
                        <a:lnSpc>
                          <a:spcPct val="115000"/>
                        </a:lnSpc>
                        <a:spcBef>
                          <a:spcPts val="1500"/>
                        </a:spcBef>
                        <a:spcAft>
                          <a:spcPts val="0"/>
                        </a:spcAft>
                        <a:buNone/>
                      </a:pPr>
                      <a:r>
                        <a:rPr lang="en-US" sz="1900">
                          <a:solidFill>
                            <a:schemeClr val="dk1"/>
                          </a:solidFill>
                          <a:latin typeface="Times New Roman"/>
                          <a:ea typeface="Times New Roman"/>
                          <a:cs typeface="Times New Roman"/>
                          <a:sym typeface="Times New Roman"/>
                        </a:rPr>
                        <a:t>Miran Pobar  </a:t>
                      </a:r>
                      <a:endParaRPr sz="1900">
                        <a:solidFill>
                          <a:schemeClr val="dk1"/>
                        </a:solidFill>
                        <a:latin typeface="Times New Roman"/>
                        <a:ea typeface="Times New Roman"/>
                        <a:cs typeface="Times New Roman"/>
                        <a:sym typeface="Times New Roman"/>
                      </a:endParaRPr>
                    </a:p>
                    <a:p>
                      <a:pPr indent="0" lvl="0" marL="0" marR="0" rtl="0" algn="l">
                        <a:lnSpc>
                          <a:spcPct val="115000"/>
                        </a:lnSpc>
                        <a:spcBef>
                          <a:spcPts val="1500"/>
                        </a:spcBef>
                        <a:spcAft>
                          <a:spcPts val="1500"/>
                        </a:spcAft>
                        <a:buNone/>
                      </a:pPr>
                      <a:r>
                        <a:rPr lang="en-US" sz="1900">
                          <a:solidFill>
                            <a:schemeClr val="dk1"/>
                          </a:solidFill>
                          <a:latin typeface="Times New Roman"/>
                          <a:ea typeface="Times New Roman"/>
                          <a:cs typeface="Times New Roman"/>
                          <a:sym typeface="Times New Roman"/>
                        </a:rPr>
                        <a:t>Marina Ivasic-Kos</a:t>
                      </a:r>
                      <a:endParaRPr sz="1900">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15000"/>
                        </a:lnSpc>
                        <a:spcBef>
                          <a:spcPts val="0"/>
                        </a:spcBef>
                        <a:spcAft>
                          <a:spcPts val="1500"/>
                        </a:spcAft>
                        <a:buNone/>
                      </a:pPr>
                      <a:r>
                        <a:rPr lang="en-US" sz="1900">
                          <a:solidFill>
                            <a:schemeClr val="dk1"/>
                          </a:solidFill>
                          <a:latin typeface="Times New Roman"/>
                          <a:ea typeface="Times New Roman"/>
                          <a:cs typeface="Times New Roman"/>
                          <a:sym typeface="Times New Roman"/>
                        </a:rPr>
                        <a:t>Ball detection using Yolo and Mask R-CNN </a:t>
                      </a:r>
                      <a:endParaRPr sz="1900">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15000"/>
                        </a:lnSpc>
                        <a:spcBef>
                          <a:spcPts val="0"/>
                        </a:spcBef>
                        <a:spcAft>
                          <a:spcPts val="1500"/>
                        </a:spcAft>
                        <a:buNone/>
                      </a:pPr>
                      <a:r>
                        <a:rPr lang="en-US" sz="1900">
                          <a:solidFill>
                            <a:schemeClr val="dk1"/>
                          </a:solidFill>
                          <a:uFill>
                            <a:noFill/>
                          </a:uFill>
                          <a:latin typeface="Times New Roman"/>
                          <a:ea typeface="Times New Roman"/>
                          <a:cs typeface="Times New Roman"/>
                          <a:sym typeface="Times New Roman"/>
                          <a:hlinkClick r:id="rId8">
                            <a:extLst>
                              <a:ext uri="{A12FA001-AC4F-418D-AE19-62706E023703}">
                                <ahyp:hlinkClr val="tx"/>
                              </a:ext>
                            </a:extLst>
                          </a:hlinkClick>
                        </a:rPr>
                        <a:t>https://ieeexplore.ieee.org/stamp/stamp.jsp?arnumber=8947818</a:t>
                      </a:r>
                      <a:endParaRPr sz="1900">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15000"/>
                        </a:lnSpc>
                        <a:spcBef>
                          <a:spcPts val="0"/>
                        </a:spcBef>
                        <a:spcAft>
                          <a:spcPts val="1500"/>
                        </a:spcAft>
                        <a:buNone/>
                      </a:pPr>
                      <a:r>
                        <a:rPr lang="en-US" sz="1900">
                          <a:solidFill>
                            <a:schemeClr val="dk1"/>
                          </a:solidFill>
                          <a:latin typeface="Times New Roman"/>
                          <a:ea typeface="Times New Roman"/>
                          <a:cs typeface="Times New Roman"/>
                          <a:sym typeface="Times New Roman"/>
                        </a:rPr>
                        <a:t>2018 International Conference on Computational Science and Computational Intelligence (CSCI)</a:t>
                      </a:r>
                      <a:endParaRPr sz="1900">
                        <a:solidFill>
                          <a:schemeClr val="dk1"/>
                        </a:solidFill>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22834ceedb7_0_0"/>
          <p:cNvSpPr txBox="1"/>
          <p:nvPr>
            <p:ph type="title"/>
          </p:nvPr>
        </p:nvSpPr>
        <p:spPr>
          <a:xfrm>
            <a:off x="2748900" y="289350"/>
            <a:ext cx="66942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Research Paper 1</a:t>
            </a:r>
            <a:endParaRPr b="1" sz="3600">
              <a:latin typeface="Times New Roman"/>
              <a:ea typeface="Times New Roman"/>
              <a:cs typeface="Times New Roman"/>
              <a:sym typeface="Times New Roman"/>
            </a:endParaRPr>
          </a:p>
        </p:txBody>
      </p:sp>
      <p:pic>
        <p:nvPicPr>
          <p:cNvPr id="103" name="Google Shape;103;g22834ceedb7_0_0"/>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04" name="Google Shape;104;g22834ceedb7_0_0"/>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05" name="Google Shape;105;g22834ceedb7_0_0"/>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106" name="Google Shape;106;g22834ceedb7_0_0"/>
          <p:cNvSpPr txBox="1"/>
          <p:nvPr/>
        </p:nvSpPr>
        <p:spPr>
          <a:xfrm>
            <a:off x="947700" y="1529100"/>
            <a:ext cx="10296600" cy="3388800"/>
          </a:xfrm>
          <a:prstGeom prst="rect">
            <a:avLst/>
          </a:prstGeom>
          <a:noFill/>
          <a:ln>
            <a:noFill/>
          </a:ln>
        </p:spPr>
        <p:txBody>
          <a:bodyPr anchorCtr="0" anchor="t" bIns="45700" lIns="91425" spcFirstLastPara="1" rIns="91425" wrap="square" tIns="45700">
            <a:noAutofit/>
          </a:bodyPr>
          <a:lstStyle/>
          <a:p>
            <a:pPr indent="-365125" lvl="0" marL="457200" rtl="0" algn="l">
              <a:lnSpc>
                <a:spcPct val="100000"/>
              </a:lnSpc>
              <a:spcBef>
                <a:spcPts val="1500"/>
              </a:spcBef>
              <a:spcAft>
                <a:spcPts val="0"/>
              </a:spcAft>
              <a:buClr>
                <a:schemeClr val="dk1"/>
              </a:buClr>
              <a:buSzPts val="2150"/>
              <a:buFont typeface="Times New Roman"/>
              <a:buChar char="●"/>
            </a:pPr>
            <a:r>
              <a:rPr lang="en-US" sz="2150">
                <a:solidFill>
                  <a:srgbClr val="374151"/>
                </a:solidFill>
                <a:latin typeface="Times New Roman"/>
                <a:ea typeface="Times New Roman"/>
                <a:cs typeface="Times New Roman"/>
                <a:sym typeface="Times New Roman"/>
              </a:rPr>
              <a:t>The Research paper compares the performance of two of the state-of-the art convolutional neural network-based object detectors for the task of ball detection</a:t>
            </a:r>
            <a:endParaRPr sz="2150">
              <a:solidFill>
                <a:srgbClr val="374151"/>
              </a:solidFill>
              <a:latin typeface="Times New Roman"/>
              <a:ea typeface="Times New Roman"/>
              <a:cs typeface="Times New Roman"/>
              <a:sym typeface="Times New Roman"/>
            </a:endParaRPr>
          </a:p>
          <a:p>
            <a:pPr indent="-365125" lvl="0" marL="457200" rtl="0" algn="l">
              <a:lnSpc>
                <a:spcPct val="100000"/>
              </a:lnSpc>
              <a:spcBef>
                <a:spcPts val="0"/>
              </a:spcBef>
              <a:spcAft>
                <a:spcPts val="0"/>
              </a:spcAft>
              <a:buClr>
                <a:schemeClr val="dk1"/>
              </a:buClr>
              <a:buSzPts val="2150"/>
              <a:buFont typeface="Times New Roman"/>
              <a:buChar char="●"/>
            </a:pPr>
            <a:r>
              <a:rPr lang="en-US" sz="2150">
                <a:solidFill>
                  <a:srgbClr val="374151"/>
                </a:solidFill>
                <a:latin typeface="Times New Roman"/>
                <a:ea typeface="Times New Roman"/>
                <a:cs typeface="Times New Roman"/>
                <a:sym typeface="Times New Roman"/>
              </a:rPr>
              <a:t>The performance of YOLO and Mask R-CNN for sports ball detection greatly improved after being trained on additional examples of sports balls. YOLO achieved a significant increase in F1 score, although at the cost of additional false positives, while Mask R-CNN had higher precision and provided additional segmentation information.</a:t>
            </a:r>
            <a:endParaRPr sz="2150">
              <a:solidFill>
                <a:srgbClr val="374151"/>
              </a:solidFill>
              <a:latin typeface="Times New Roman"/>
              <a:ea typeface="Times New Roman"/>
              <a:cs typeface="Times New Roman"/>
              <a:sym typeface="Times New Roman"/>
            </a:endParaRPr>
          </a:p>
          <a:p>
            <a:pPr indent="-365125" lvl="0" marL="457200" rtl="0" algn="l">
              <a:lnSpc>
                <a:spcPct val="100000"/>
              </a:lnSpc>
              <a:spcBef>
                <a:spcPts val="0"/>
              </a:spcBef>
              <a:spcAft>
                <a:spcPts val="0"/>
              </a:spcAft>
              <a:buClr>
                <a:srgbClr val="374151"/>
              </a:buClr>
              <a:buSzPts val="2150"/>
              <a:buFont typeface="Times New Roman"/>
              <a:buChar char="●"/>
            </a:pPr>
            <a:r>
              <a:rPr lang="en-US" sz="2150">
                <a:solidFill>
                  <a:srgbClr val="374151"/>
                </a:solidFill>
                <a:latin typeface="Times New Roman"/>
                <a:ea typeface="Times New Roman"/>
                <a:cs typeface="Times New Roman"/>
                <a:sym typeface="Times New Roman"/>
              </a:rPr>
              <a:t>Overall, the study highlights the importance of training models on custom datasets to achieve better performance on specific tasks.</a:t>
            </a:r>
            <a:endParaRPr sz="2150">
              <a:solidFill>
                <a:srgbClr val="374151"/>
              </a:solidFill>
              <a:latin typeface="Times New Roman"/>
              <a:ea typeface="Times New Roman"/>
              <a:cs typeface="Times New Roman"/>
              <a:sym typeface="Times New Roman"/>
            </a:endParaRPr>
          </a:p>
          <a:p>
            <a:pPr indent="0" lvl="0" marL="0" marR="0" rtl="0" algn="l">
              <a:lnSpc>
                <a:spcPct val="90000"/>
              </a:lnSpc>
              <a:spcBef>
                <a:spcPts val="0"/>
              </a:spcBef>
              <a:spcAft>
                <a:spcPts val="0"/>
              </a:spcAft>
              <a:buNone/>
            </a:pPr>
            <a:r>
              <a:t/>
            </a:r>
            <a:endParaRPr sz="2150">
              <a:solidFill>
                <a:srgbClr val="374151"/>
              </a:solidFill>
              <a:latin typeface="Times New Roman"/>
              <a:ea typeface="Times New Roman"/>
              <a:cs typeface="Times New Roman"/>
              <a:sym typeface="Times New Roman"/>
            </a:endParaRPr>
          </a:p>
        </p:txBody>
      </p:sp>
      <p:pic>
        <p:nvPicPr>
          <p:cNvPr descr="A close up of a sign&#10;&#10;Description automatically generated" id="107" name="Google Shape;107;g22834ceedb7_0_0"/>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g20f18214eee_0_0"/>
          <p:cNvSpPr txBox="1"/>
          <p:nvPr>
            <p:ph type="title"/>
          </p:nvPr>
        </p:nvSpPr>
        <p:spPr>
          <a:xfrm>
            <a:off x="2748900" y="289350"/>
            <a:ext cx="66942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Research Paper 2</a:t>
            </a:r>
            <a:endParaRPr b="1" sz="3600">
              <a:latin typeface="Times New Roman"/>
              <a:ea typeface="Times New Roman"/>
              <a:cs typeface="Times New Roman"/>
              <a:sym typeface="Times New Roman"/>
            </a:endParaRPr>
          </a:p>
        </p:txBody>
      </p:sp>
      <p:pic>
        <p:nvPicPr>
          <p:cNvPr id="113" name="Google Shape;113;g20f18214eee_0_0"/>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14" name="Google Shape;114;g20f18214eee_0_0"/>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15" name="Google Shape;115;g20f18214eee_0_0"/>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116" name="Google Shape;116;g20f18214eee_0_0"/>
          <p:cNvSpPr txBox="1"/>
          <p:nvPr/>
        </p:nvSpPr>
        <p:spPr>
          <a:xfrm>
            <a:off x="947700" y="1602000"/>
            <a:ext cx="10296600" cy="3654000"/>
          </a:xfrm>
          <a:prstGeom prst="rect">
            <a:avLst/>
          </a:prstGeom>
          <a:noFill/>
          <a:ln>
            <a:noFill/>
          </a:ln>
        </p:spPr>
        <p:txBody>
          <a:bodyPr anchorCtr="0" anchor="t" bIns="45700" lIns="91425" spcFirstLastPara="1" rIns="91425" wrap="square" tIns="45700">
            <a:noAutofit/>
          </a:bodyPr>
          <a:lstStyle/>
          <a:p>
            <a:pPr indent="-365125" lvl="0" marL="457200" rtl="0" algn="l">
              <a:lnSpc>
                <a:spcPct val="100000"/>
              </a:lnSpc>
              <a:spcBef>
                <a:spcPts val="0"/>
              </a:spcBef>
              <a:spcAft>
                <a:spcPts val="0"/>
              </a:spcAft>
              <a:buClr>
                <a:schemeClr val="dk1"/>
              </a:buClr>
              <a:buSzPts val="2150"/>
              <a:buFont typeface="Times New Roman"/>
              <a:buChar char="●"/>
            </a:pPr>
            <a:r>
              <a:rPr lang="en-US" sz="2150">
                <a:solidFill>
                  <a:srgbClr val="374151"/>
                </a:solidFill>
                <a:latin typeface="Times New Roman"/>
                <a:ea typeface="Times New Roman"/>
                <a:cs typeface="Times New Roman"/>
                <a:sym typeface="Times New Roman"/>
              </a:rPr>
              <a:t>The research paper "Deep Learning-Based Football Player Detection in Videos" proposes a new method for detecting football players in video footage using deep learning algorithms. </a:t>
            </a:r>
            <a:endParaRPr sz="2150">
              <a:solidFill>
                <a:srgbClr val="374151"/>
              </a:solidFill>
              <a:latin typeface="Times New Roman"/>
              <a:ea typeface="Times New Roman"/>
              <a:cs typeface="Times New Roman"/>
              <a:sym typeface="Times New Roman"/>
            </a:endParaRPr>
          </a:p>
          <a:p>
            <a:pPr indent="-365125" lvl="0" marL="457200" rtl="0" algn="l">
              <a:lnSpc>
                <a:spcPct val="100000"/>
              </a:lnSpc>
              <a:spcBef>
                <a:spcPts val="0"/>
              </a:spcBef>
              <a:spcAft>
                <a:spcPts val="0"/>
              </a:spcAft>
              <a:buClr>
                <a:schemeClr val="dk1"/>
              </a:buClr>
              <a:buSzPts val="2150"/>
              <a:buFont typeface="Times New Roman"/>
              <a:buChar char="●"/>
            </a:pPr>
            <a:r>
              <a:rPr lang="en-US" sz="2150">
                <a:solidFill>
                  <a:srgbClr val="374151"/>
                </a:solidFill>
                <a:latin typeface="Times New Roman"/>
                <a:ea typeface="Times New Roman"/>
                <a:cs typeface="Times New Roman"/>
                <a:sym typeface="Times New Roman"/>
              </a:rPr>
              <a:t>Their method uses a deep convolutional neural network (CNN) to detect players in individual frames of a video. The authors evaluated their method on a publicly available dataset of football videos, and found that it outperformed several other state-of-the-art methods in terms of accuracy and efficiency.</a:t>
            </a:r>
            <a:endParaRPr sz="2150">
              <a:solidFill>
                <a:srgbClr val="374151"/>
              </a:solidFill>
              <a:latin typeface="Times New Roman"/>
              <a:ea typeface="Times New Roman"/>
              <a:cs typeface="Times New Roman"/>
              <a:sym typeface="Times New Roman"/>
            </a:endParaRPr>
          </a:p>
          <a:p>
            <a:pPr indent="-365125" lvl="0" marL="457200" rtl="0" algn="l">
              <a:lnSpc>
                <a:spcPct val="100000"/>
              </a:lnSpc>
              <a:spcBef>
                <a:spcPts val="0"/>
              </a:spcBef>
              <a:spcAft>
                <a:spcPts val="0"/>
              </a:spcAft>
              <a:buClr>
                <a:schemeClr val="dk1"/>
              </a:buClr>
              <a:buSzPts val="2150"/>
              <a:buFont typeface="Times New Roman"/>
              <a:buChar char="●"/>
            </a:pPr>
            <a:r>
              <a:rPr lang="en-US" sz="2150">
                <a:solidFill>
                  <a:srgbClr val="374151"/>
                </a:solidFill>
                <a:latin typeface="Times New Roman"/>
                <a:ea typeface="Times New Roman"/>
                <a:cs typeface="Times New Roman"/>
                <a:sym typeface="Times New Roman"/>
              </a:rPr>
              <a:t>The proposed method has potential applications in football analytics and coaching, as well as in sports broadcasting and highlight reel creation.</a:t>
            </a:r>
            <a:endParaRPr sz="2150">
              <a:solidFill>
                <a:schemeClr val="dk1"/>
              </a:solidFill>
              <a:latin typeface="Times New Roman"/>
              <a:ea typeface="Times New Roman"/>
              <a:cs typeface="Times New Roman"/>
              <a:sym typeface="Times New Roman"/>
            </a:endParaRPr>
          </a:p>
          <a:p>
            <a:pPr indent="0" lvl="0" marL="0" marR="0" rtl="0" algn="l">
              <a:lnSpc>
                <a:spcPct val="90000"/>
              </a:lnSpc>
              <a:spcBef>
                <a:spcPts val="0"/>
              </a:spcBef>
              <a:spcAft>
                <a:spcPts val="0"/>
              </a:spcAft>
              <a:buNone/>
            </a:pPr>
            <a:r>
              <a:t/>
            </a:r>
            <a:endParaRPr/>
          </a:p>
        </p:txBody>
      </p:sp>
      <p:pic>
        <p:nvPicPr>
          <p:cNvPr descr="A close up of a sign&#10;&#10;Description automatically generated" id="117" name="Google Shape;117;g20f18214eee_0_0"/>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226874da35d_0_7"/>
          <p:cNvSpPr txBox="1"/>
          <p:nvPr>
            <p:ph type="title"/>
          </p:nvPr>
        </p:nvSpPr>
        <p:spPr>
          <a:xfrm>
            <a:off x="3681163" y="289350"/>
            <a:ext cx="47850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Literature Survey</a:t>
            </a:r>
            <a:endParaRPr b="1" sz="3600">
              <a:latin typeface="Times New Roman"/>
              <a:ea typeface="Times New Roman"/>
              <a:cs typeface="Times New Roman"/>
              <a:sym typeface="Times New Roman"/>
            </a:endParaRPr>
          </a:p>
        </p:txBody>
      </p:sp>
      <p:pic>
        <p:nvPicPr>
          <p:cNvPr id="123" name="Google Shape;123;g226874da35d_0_7"/>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24" name="Google Shape;124;g226874da35d_0_7"/>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25" name="Google Shape;125;g226874da35d_0_7"/>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126" name="Google Shape;126;g226874da35d_0_7"/>
          <p:cNvSpPr txBox="1"/>
          <p:nvPr/>
        </p:nvSpPr>
        <p:spPr>
          <a:xfrm>
            <a:off x="857875" y="1622700"/>
            <a:ext cx="10431600" cy="3612600"/>
          </a:xfrm>
          <a:prstGeom prst="rect">
            <a:avLst/>
          </a:prstGeom>
          <a:noFill/>
          <a:ln>
            <a:noFill/>
          </a:ln>
        </p:spPr>
        <p:txBody>
          <a:bodyPr anchorCtr="0" anchor="t" bIns="45700" lIns="91425" spcFirstLastPara="1" rIns="91425" wrap="square" tIns="45700">
            <a:noAutofit/>
          </a:bodyPr>
          <a:lstStyle/>
          <a:p>
            <a:pPr indent="0" lvl="0" marL="0" rtl="0" algn="just">
              <a:lnSpc>
                <a:spcPct val="100000"/>
              </a:lnSpc>
              <a:spcBef>
                <a:spcPts val="0"/>
              </a:spcBef>
              <a:spcAft>
                <a:spcPts val="0"/>
              </a:spcAft>
              <a:buClr>
                <a:schemeClr val="dk1"/>
              </a:buClr>
              <a:buSzPts val="1100"/>
              <a:buFont typeface="Arial"/>
              <a:buNone/>
            </a:pPr>
            <a:r>
              <a:rPr lang="en-US" sz="2200">
                <a:solidFill>
                  <a:schemeClr val="dk1"/>
                </a:solidFill>
                <a:highlight>
                  <a:srgbClr val="FFFFFF"/>
                </a:highlight>
                <a:latin typeface="Times New Roman"/>
                <a:ea typeface="Times New Roman"/>
                <a:cs typeface="Times New Roman"/>
                <a:sym typeface="Times New Roman"/>
              </a:rPr>
              <a:t>By observing and going through all of the different research papers explored, we understand that the YOLO algorithm is the go-to method for object and player detection.</a:t>
            </a:r>
            <a:endParaRPr sz="2200">
              <a:solidFill>
                <a:schemeClr val="dk1"/>
              </a:solidFill>
              <a:highlight>
                <a:srgbClr val="FFFFFF"/>
              </a:highlight>
              <a:latin typeface="Times New Roman"/>
              <a:ea typeface="Times New Roman"/>
              <a:cs typeface="Times New Roman"/>
              <a:sym typeface="Times New Roman"/>
            </a:endParaRPr>
          </a:p>
          <a:p>
            <a:pPr indent="0" lvl="0" marL="0" rtl="0" algn="just">
              <a:lnSpc>
                <a:spcPct val="100000"/>
              </a:lnSpc>
              <a:spcBef>
                <a:spcPts val="0"/>
              </a:spcBef>
              <a:spcAft>
                <a:spcPts val="0"/>
              </a:spcAft>
              <a:buClr>
                <a:schemeClr val="dk1"/>
              </a:buClr>
              <a:buSzPts val="1100"/>
              <a:buFont typeface="Arial"/>
              <a:buNone/>
            </a:pPr>
            <a:r>
              <a:rPr lang="en-US" sz="2200">
                <a:solidFill>
                  <a:schemeClr val="dk1"/>
                </a:solidFill>
                <a:highlight>
                  <a:srgbClr val="FFFFFF"/>
                </a:highlight>
                <a:latin typeface="Times New Roman"/>
                <a:ea typeface="Times New Roman"/>
                <a:cs typeface="Times New Roman"/>
                <a:sym typeface="Times New Roman"/>
              </a:rPr>
              <a:t>All models considered in this paper use low-level knowledge inherited from pre-trained publicly available weights. In such a way the time needed for training is drastically reduced in comparison with training the models from scratch, with the additional benefit of shared knowledge about low-level features trained on the large quantity of input data.</a:t>
            </a:r>
            <a:endParaRPr sz="2200">
              <a:solidFill>
                <a:schemeClr val="dk1"/>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2200">
                <a:solidFill>
                  <a:schemeClr val="dk1"/>
                </a:solidFill>
                <a:latin typeface="Times New Roman"/>
                <a:ea typeface="Times New Roman"/>
                <a:cs typeface="Times New Roman"/>
                <a:sym typeface="Times New Roman"/>
              </a:rPr>
              <a:t>Results show that it can perform well even on random football match videos obtained from TikTok, indicating the wide applications of this algorithm. Moreover, this player detection algorithm is faster than the state-of-the-art R-CNN object detector and can be used for real-time football player detection.</a:t>
            </a:r>
            <a:endParaRPr sz="2400"/>
          </a:p>
        </p:txBody>
      </p:sp>
      <p:pic>
        <p:nvPicPr>
          <p:cNvPr descr="A close up of a sign&#10;&#10;Description automatically generated" id="127" name="Google Shape;127;g226874da35d_0_7"/>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g226874da35d_0_39"/>
          <p:cNvSpPr txBox="1"/>
          <p:nvPr>
            <p:ph type="title"/>
          </p:nvPr>
        </p:nvSpPr>
        <p:spPr>
          <a:xfrm>
            <a:off x="4589550" y="246038"/>
            <a:ext cx="3012900" cy="913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C00000"/>
              </a:buClr>
              <a:buSzPts val="2880"/>
              <a:buFont typeface="Marcellus"/>
              <a:buNone/>
            </a:pPr>
            <a:r>
              <a:rPr b="1" lang="en-US" sz="3640">
                <a:latin typeface="Times New Roman"/>
                <a:ea typeface="Times New Roman"/>
                <a:cs typeface="Times New Roman"/>
                <a:sym typeface="Times New Roman"/>
              </a:rPr>
              <a:t>Architecture</a:t>
            </a:r>
            <a:endParaRPr b="1" sz="3640">
              <a:latin typeface="Times New Roman"/>
              <a:ea typeface="Times New Roman"/>
              <a:cs typeface="Times New Roman"/>
              <a:sym typeface="Times New Roman"/>
            </a:endParaRPr>
          </a:p>
        </p:txBody>
      </p:sp>
      <p:pic>
        <p:nvPicPr>
          <p:cNvPr id="133" name="Google Shape;133;g226874da35d_0_39"/>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34" name="Google Shape;134;g226874da35d_0_39"/>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35" name="Google Shape;135;g226874da35d_0_39"/>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pic>
        <p:nvPicPr>
          <p:cNvPr descr="A close up of a sign&#10;&#10;Description automatically generated" id="136" name="Google Shape;136;g226874da35d_0_39"/>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pic>
        <p:nvPicPr>
          <p:cNvPr id="137" name="Google Shape;137;g226874da35d_0_39"/>
          <p:cNvPicPr preferRelativeResize="0"/>
          <p:nvPr/>
        </p:nvPicPr>
        <p:blipFill>
          <a:blip r:embed="rId7">
            <a:alphaModFix/>
          </a:blip>
          <a:stretch>
            <a:fillRect/>
          </a:stretch>
        </p:blipFill>
        <p:spPr>
          <a:xfrm>
            <a:off x="1254213" y="2113900"/>
            <a:ext cx="9486500" cy="2857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g1f9cda8b01e_1_0"/>
          <p:cNvSpPr txBox="1"/>
          <p:nvPr>
            <p:ph type="title"/>
          </p:nvPr>
        </p:nvSpPr>
        <p:spPr>
          <a:xfrm>
            <a:off x="3743550" y="289350"/>
            <a:ext cx="4442100" cy="8265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00000"/>
              </a:buClr>
              <a:buSzPts val="3200"/>
              <a:buFont typeface="Marcellus"/>
              <a:buNone/>
            </a:pPr>
            <a:r>
              <a:rPr b="1" lang="en-US" sz="3600">
                <a:latin typeface="Times New Roman"/>
                <a:ea typeface="Times New Roman"/>
                <a:cs typeface="Times New Roman"/>
                <a:sym typeface="Times New Roman"/>
              </a:rPr>
              <a:t>Technologies</a:t>
            </a:r>
            <a:r>
              <a:rPr b="1" lang="en-US" sz="3600">
                <a:latin typeface="Times New Roman"/>
                <a:ea typeface="Times New Roman"/>
                <a:cs typeface="Times New Roman"/>
                <a:sym typeface="Times New Roman"/>
              </a:rPr>
              <a:t> Used</a:t>
            </a:r>
            <a:endParaRPr b="1" sz="3600">
              <a:latin typeface="Times New Roman"/>
              <a:ea typeface="Times New Roman"/>
              <a:cs typeface="Times New Roman"/>
              <a:sym typeface="Times New Roman"/>
            </a:endParaRPr>
          </a:p>
        </p:txBody>
      </p:sp>
      <p:pic>
        <p:nvPicPr>
          <p:cNvPr id="143" name="Google Shape;143;g1f9cda8b01e_1_0"/>
          <p:cNvPicPr preferRelativeResize="0"/>
          <p:nvPr/>
        </p:nvPicPr>
        <p:blipFill rotWithShape="1">
          <a:blip r:embed="rId3">
            <a:alphaModFix/>
          </a:blip>
          <a:srcRect b="0" l="0" r="0" t="0"/>
          <a:stretch/>
        </p:blipFill>
        <p:spPr>
          <a:xfrm rot="5400000">
            <a:off x="5722457" y="409317"/>
            <a:ext cx="702416" cy="12236666"/>
          </a:xfrm>
          <a:prstGeom prst="rect">
            <a:avLst/>
          </a:prstGeom>
          <a:noFill/>
          <a:ln>
            <a:noFill/>
          </a:ln>
        </p:spPr>
      </p:pic>
      <p:pic>
        <p:nvPicPr>
          <p:cNvPr id="144" name="Google Shape;144;g1f9cda8b01e_1_0"/>
          <p:cNvPicPr preferRelativeResize="0"/>
          <p:nvPr/>
        </p:nvPicPr>
        <p:blipFill rotWithShape="1">
          <a:blip r:embed="rId4">
            <a:alphaModFix/>
          </a:blip>
          <a:srcRect b="0" l="0" r="0" t="0"/>
          <a:stretch/>
        </p:blipFill>
        <p:spPr>
          <a:xfrm rot="5400000">
            <a:off x="7421730" y="1406174"/>
            <a:ext cx="207493" cy="9333047"/>
          </a:xfrm>
          <a:prstGeom prst="rect">
            <a:avLst/>
          </a:prstGeom>
          <a:noFill/>
          <a:ln>
            <a:noFill/>
          </a:ln>
        </p:spPr>
      </p:pic>
      <p:pic>
        <p:nvPicPr>
          <p:cNvPr descr="A close up of a logo&#10;&#10;Description automatically generated" id="145" name="Google Shape;145;g1f9cda8b01e_1_0"/>
          <p:cNvPicPr preferRelativeResize="0"/>
          <p:nvPr/>
        </p:nvPicPr>
        <p:blipFill rotWithShape="1">
          <a:blip r:embed="rId5">
            <a:alphaModFix/>
          </a:blip>
          <a:srcRect b="40915" l="22699" r="21499" t="31849"/>
          <a:stretch/>
        </p:blipFill>
        <p:spPr>
          <a:xfrm>
            <a:off x="239601" y="246075"/>
            <a:ext cx="2619351" cy="913125"/>
          </a:xfrm>
          <a:prstGeom prst="rect">
            <a:avLst/>
          </a:prstGeom>
          <a:noFill/>
          <a:ln>
            <a:noFill/>
          </a:ln>
        </p:spPr>
      </p:pic>
      <p:sp>
        <p:nvSpPr>
          <p:cNvPr id="146" name="Google Shape;146;g1f9cda8b01e_1_0"/>
          <p:cNvSpPr txBox="1"/>
          <p:nvPr/>
        </p:nvSpPr>
        <p:spPr>
          <a:xfrm>
            <a:off x="527100" y="1498350"/>
            <a:ext cx="11093100" cy="4470600"/>
          </a:xfrm>
          <a:prstGeom prst="rect">
            <a:avLst/>
          </a:prstGeom>
          <a:noFill/>
          <a:ln>
            <a:noFill/>
          </a:ln>
        </p:spPr>
        <p:txBody>
          <a:bodyPr anchorCtr="0" anchor="t" bIns="45700" lIns="91425" spcFirstLastPara="1" rIns="91425" wrap="square" tIns="45700">
            <a:noAutofit/>
          </a:bodyPr>
          <a:lstStyle/>
          <a:p>
            <a:pPr indent="-355600" lvl="0" marL="457200" rtl="0" algn="l">
              <a:lnSpc>
                <a:spcPct val="100000"/>
              </a:lnSpc>
              <a:spcBef>
                <a:spcPts val="1500"/>
              </a:spcBef>
              <a:spcAft>
                <a:spcPts val="0"/>
              </a:spcAft>
              <a:buClr>
                <a:schemeClr val="dk1"/>
              </a:buClr>
              <a:buSzPts val="2000"/>
              <a:buFont typeface="Times New Roman"/>
              <a:buChar char="●"/>
            </a:pPr>
            <a:r>
              <a:rPr b="1" lang="en-US" sz="2000">
                <a:solidFill>
                  <a:schemeClr val="dk1"/>
                </a:solidFill>
                <a:highlight>
                  <a:srgbClr val="FFFFFF"/>
                </a:highlight>
                <a:latin typeface="Times New Roman"/>
                <a:ea typeface="Times New Roman"/>
                <a:cs typeface="Times New Roman"/>
                <a:sym typeface="Times New Roman"/>
              </a:rPr>
              <a:t>Roboflow:</a:t>
            </a:r>
            <a:r>
              <a:rPr lang="en-US" sz="2000">
                <a:solidFill>
                  <a:schemeClr val="dk1"/>
                </a:solidFill>
                <a:highlight>
                  <a:srgbClr val="FFFFFF"/>
                </a:highlight>
                <a:latin typeface="Times New Roman"/>
                <a:ea typeface="Times New Roman"/>
                <a:cs typeface="Times New Roman"/>
                <a:sym typeface="Times New Roman"/>
              </a:rPr>
              <a:t> A computer vision platform that provides a suite of tools for training, deploying, and improving object detection models. </a:t>
            </a:r>
            <a:endParaRPr b="1" sz="2000">
              <a:solidFill>
                <a:schemeClr val="dk1"/>
              </a:solidFill>
              <a:highlight>
                <a:srgbClr val="FFFFFF"/>
              </a:highlight>
              <a:latin typeface="Times New Roman"/>
              <a:ea typeface="Times New Roman"/>
              <a:cs typeface="Times New Roman"/>
              <a:sym typeface="Times New Roman"/>
            </a:endParaRPr>
          </a:p>
          <a:p>
            <a:pPr indent="-355600" lvl="0" marL="457200" rtl="0" algn="l">
              <a:lnSpc>
                <a:spcPct val="100000"/>
              </a:lnSpc>
              <a:spcBef>
                <a:spcPts val="0"/>
              </a:spcBef>
              <a:spcAft>
                <a:spcPts val="0"/>
              </a:spcAft>
              <a:buClr>
                <a:schemeClr val="dk1"/>
              </a:buClr>
              <a:buSzPts val="2000"/>
              <a:buFont typeface="Times New Roman"/>
              <a:buChar char="●"/>
            </a:pPr>
            <a:r>
              <a:rPr b="1" lang="en-US" sz="2000">
                <a:solidFill>
                  <a:schemeClr val="dk1"/>
                </a:solidFill>
                <a:highlight>
                  <a:srgbClr val="FFFFFF"/>
                </a:highlight>
                <a:latin typeface="Times New Roman"/>
                <a:ea typeface="Times New Roman"/>
                <a:cs typeface="Times New Roman"/>
                <a:sym typeface="Times New Roman"/>
              </a:rPr>
              <a:t>Google Colab</a:t>
            </a:r>
            <a:endParaRPr b="1" sz="2000">
              <a:solidFill>
                <a:schemeClr val="dk1"/>
              </a:solidFill>
              <a:highlight>
                <a:srgbClr val="FFFFFF"/>
              </a:highlight>
              <a:latin typeface="Times New Roman"/>
              <a:ea typeface="Times New Roman"/>
              <a:cs typeface="Times New Roman"/>
              <a:sym typeface="Times New Roman"/>
            </a:endParaRPr>
          </a:p>
          <a:p>
            <a:pPr indent="-355600" lvl="0" marL="457200" rtl="0" algn="l">
              <a:lnSpc>
                <a:spcPct val="100000"/>
              </a:lnSpc>
              <a:spcBef>
                <a:spcPts val="0"/>
              </a:spcBef>
              <a:spcAft>
                <a:spcPts val="0"/>
              </a:spcAft>
              <a:buClr>
                <a:schemeClr val="dk1"/>
              </a:buClr>
              <a:buSzPts val="2000"/>
              <a:buFont typeface="Times New Roman"/>
              <a:buChar char="●"/>
            </a:pPr>
            <a:r>
              <a:rPr b="1" lang="en-US" sz="2000">
                <a:solidFill>
                  <a:schemeClr val="dk1"/>
                </a:solidFill>
                <a:highlight>
                  <a:srgbClr val="FFFFFF"/>
                </a:highlight>
                <a:latin typeface="Times New Roman"/>
                <a:ea typeface="Times New Roman"/>
                <a:cs typeface="Times New Roman"/>
                <a:sym typeface="Times New Roman"/>
              </a:rPr>
              <a:t>YOLOv5:</a:t>
            </a:r>
            <a:r>
              <a:rPr lang="en-US" sz="2000">
                <a:solidFill>
                  <a:schemeClr val="dk1"/>
                </a:solidFill>
                <a:highlight>
                  <a:srgbClr val="FFFFFF"/>
                </a:highlight>
                <a:latin typeface="Times New Roman"/>
                <a:ea typeface="Times New Roman"/>
                <a:cs typeface="Times New Roman"/>
                <a:sym typeface="Times New Roman"/>
              </a:rPr>
              <a:t> YOLOv5 is a state-of-the-art real-time object detection system developed by Ultralytics. It is the latest iteration of the YOLO (You Only Look Once) series of object detection models that uses deep neural networks to detect objects in images and videos.</a:t>
            </a:r>
            <a:endParaRPr sz="2000">
              <a:solidFill>
                <a:schemeClr val="dk1"/>
              </a:solidFill>
              <a:highlight>
                <a:srgbClr val="FFFFFF"/>
              </a:highlight>
              <a:latin typeface="Times New Roman"/>
              <a:ea typeface="Times New Roman"/>
              <a:cs typeface="Times New Roman"/>
              <a:sym typeface="Times New Roman"/>
            </a:endParaRPr>
          </a:p>
          <a:p>
            <a:pPr indent="-355600" lvl="0" marL="457200" rtl="0" algn="l">
              <a:lnSpc>
                <a:spcPct val="100000"/>
              </a:lnSpc>
              <a:spcBef>
                <a:spcPts val="0"/>
              </a:spcBef>
              <a:spcAft>
                <a:spcPts val="0"/>
              </a:spcAft>
              <a:buClr>
                <a:schemeClr val="dk1"/>
              </a:buClr>
              <a:buSzPts val="2000"/>
              <a:buFont typeface="Times New Roman"/>
              <a:buChar char="●"/>
            </a:pPr>
            <a:r>
              <a:rPr b="1" lang="en-US" sz="2000">
                <a:solidFill>
                  <a:schemeClr val="dk1"/>
                </a:solidFill>
                <a:highlight>
                  <a:srgbClr val="FFFFFF"/>
                </a:highlight>
                <a:latin typeface="Times New Roman"/>
                <a:ea typeface="Times New Roman"/>
                <a:cs typeface="Times New Roman"/>
                <a:sym typeface="Times New Roman"/>
              </a:rPr>
              <a:t>ByteTrack:</a:t>
            </a:r>
            <a:r>
              <a:rPr lang="en-US" sz="2000">
                <a:solidFill>
                  <a:schemeClr val="dk1"/>
                </a:solidFill>
                <a:highlight>
                  <a:srgbClr val="FFFFFF"/>
                </a:highlight>
                <a:latin typeface="Times New Roman"/>
                <a:ea typeface="Times New Roman"/>
                <a:cs typeface="Times New Roman"/>
                <a:sym typeface="Times New Roman"/>
              </a:rPr>
              <a:t> ByteTrack is designed for real-time video object detection and tracking, and it is particularly well-suited for applications such as autonomous driving, surveillance, and robotics. The algorithm works by detecting objects in each video frame using a YOLOv5 network, and then using a combination of optical flow and object matching techniques to track those objects across multiple frames.</a:t>
            </a:r>
            <a:endParaRPr sz="2000">
              <a:solidFill>
                <a:schemeClr val="dk1"/>
              </a:solidFill>
              <a:highlight>
                <a:srgbClr val="FFFFFF"/>
              </a:highlight>
              <a:latin typeface="Times New Roman"/>
              <a:ea typeface="Times New Roman"/>
              <a:cs typeface="Times New Roman"/>
              <a:sym typeface="Times New Roman"/>
            </a:endParaRPr>
          </a:p>
        </p:txBody>
      </p:sp>
      <p:pic>
        <p:nvPicPr>
          <p:cNvPr descr="A close up of a sign&#10;&#10;Description automatically generated" id="147" name="Google Shape;147;g1f9cda8b01e_1_0"/>
          <p:cNvPicPr preferRelativeResize="0"/>
          <p:nvPr>
            <p:ph idx="1" type="body"/>
          </p:nvPr>
        </p:nvPicPr>
        <p:blipFill rotWithShape="1">
          <a:blip r:embed="rId6">
            <a:alphaModFix/>
          </a:blip>
          <a:srcRect b="0" l="0" r="0" t="0"/>
          <a:stretch/>
        </p:blipFill>
        <p:spPr>
          <a:xfrm>
            <a:off x="10606794" y="289349"/>
            <a:ext cx="1108800" cy="826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DEDED"/>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2020-04-30T07:52:47Z</dcterms:created>
  <dc:creator>Aditi  Rajani</dc:creator>
</cp:coreProperties>
</file>